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72" r:id="rId1"/>
  </p:sldMasterIdLst>
  <p:notesMasterIdLst>
    <p:notesMasterId r:id="rId31"/>
  </p:notesMasterIdLst>
  <p:sldIdLst>
    <p:sldId id="256" r:id="rId2"/>
    <p:sldId id="260" r:id="rId3"/>
    <p:sldId id="279" r:id="rId4"/>
    <p:sldId id="261" r:id="rId5"/>
    <p:sldId id="280" r:id="rId6"/>
    <p:sldId id="281" r:id="rId7"/>
    <p:sldId id="278" r:id="rId8"/>
    <p:sldId id="282" r:id="rId9"/>
    <p:sldId id="258" r:id="rId10"/>
    <p:sldId id="266" r:id="rId11"/>
    <p:sldId id="296" r:id="rId12"/>
    <p:sldId id="272" r:id="rId13"/>
    <p:sldId id="268" r:id="rId14"/>
    <p:sldId id="269" r:id="rId15"/>
    <p:sldId id="270" r:id="rId16"/>
    <p:sldId id="271" r:id="rId17"/>
    <p:sldId id="291" r:id="rId18"/>
    <p:sldId id="273" r:id="rId19"/>
    <p:sldId id="283" r:id="rId20"/>
    <p:sldId id="292" r:id="rId21"/>
    <p:sldId id="293" r:id="rId22"/>
    <p:sldId id="294" r:id="rId23"/>
    <p:sldId id="284" r:id="rId24"/>
    <p:sldId id="288" r:id="rId25"/>
    <p:sldId id="290" r:id="rId26"/>
    <p:sldId id="289" r:id="rId27"/>
    <p:sldId id="275" r:id="rId28"/>
    <p:sldId id="274" r:id="rId29"/>
    <p:sldId id="295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3" autoAdjust="0"/>
    <p:restoredTop sz="94660"/>
  </p:normalViewPr>
  <p:slideViewPr>
    <p:cSldViewPr>
      <p:cViewPr varScale="1">
        <p:scale>
          <a:sx n="104" d="100"/>
          <a:sy n="104" d="100"/>
        </p:scale>
        <p:origin x="-119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2394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82BCC-C4FC-4EFD-A59A-37A46AC49721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50549-50BF-4BD2-B184-BFFB331B7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637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50549-50BF-4BD2-B184-BFFB331B7C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619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9108FDD-5815-43D0-A499-2A7B65CE1059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0EB6E62-C2F1-44FE-9EBB-8818BB1E64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108FDD-5815-43D0-A499-2A7B65CE1059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EB6E62-C2F1-44FE-9EBB-8818BB1E64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108FDD-5815-43D0-A499-2A7B65CE1059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EB6E62-C2F1-44FE-9EBB-8818BB1E64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108FDD-5815-43D0-A499-2A7B65CE1059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EB6E62-C2F1-44FE-9EBB-8818BB1E64A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108FDD-5815-43D0-A499-2A7B65CE1059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EB6E62-C2F1-44FE-9EBB-8818BB1E64A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108FDD-5815-43D0-A499-2A7B65CE1059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EB6E62-C2F1-44FE-9EBB-8818BB1E64A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108FDD-5815-43D0-A499-2A7B65CE1059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EB6E62-C2F1-44FE-9EBB-8818BB1E64A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108FDD-5815-43D0-A499-2A7B65CE1059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EB6E62-C2F1-44FE-9EBB-8818BB1E64A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108FDD-5815-43D0-A499-2A7B65CE1059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EB6E62-C2F1-44FE-9EBB-8818BB1E64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99108FDD-5815-43D0-A499-2A7B65CE1059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EB6E62-C2F1-44FE-9EBB-8818BB1E64A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9108FDD-5815-43D0-A499-2A7B65CE1059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0EB6E62-C2F1-44FE-9EBB-8818BB1E64A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99108FDD-5815-43D0-A499-2A7B65CE1059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A0EB6E62-C2F1-44FE-9EBB-8818BB1E64A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2.png"/><Relationship Id="rId7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jpeg"/><Relationship Id="rId7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170" y="914400"/>
            <a:ext cx="8922830" cy="1752600"/>
          </a:xfrm>
        </p:spPr>
        <p:txBody>
          <a:bodyPr>
            <a:normAutofit fontScale="90000"/>
          </a:bodyPr>
          <a:lstStyle/>
          <a:p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/>
              <a:t/>
            </a:r>
            <a:br>
              <a:rPr lang="en-US" sz="2500" dirty="0"/>
            </a:b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/>
              <a:t/>
            </a:r>
            <a:br>
              <a:rPr lang="en-US" sz="2500" dirty="0"/>
            </a:b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/>
              <a:t/>
            </a:r>
            <a:br>
              <a:rPr lang="en-US" sz="2500" dirty="0"/>
            </a:b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/>
              <a:t/>
            </a:r>
            <a:br>
              <a:rPr lang="en-US" sz="2500" dirty="0"/>
            </a:b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/>
              <a:t/>
            </a:r>
            <a:br>
              <a:rPr lang="en-US" sz="2500" dirty="0"/>
            </a:b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/>
              <a:t/>
            </a:r>
            <a:br>
              <a:rPr lang="en-US" sz="2500" dirty="0"/>
            </a:b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/>
              <a:t/>
            </a:r>
            <a:br>
              <a:rPr lang="en-US" sz="2500" dirty="0"/>
            </a:b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/>
              <a:t/>
            </a:r>
            <a:br>
              <a:rPr lang="en-US" sz="2500" dirty="0"/>
            </a:b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/>
              <a:t/>
            </a:r>
            <a:br>
              <a:rPr lang="en-US" sz="2500" dirty="0"/>
            </a:b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/>
              <a:t/>
            </a:r>
            <a:br>
              <a:rPr lang="en-US" sz="2500" dirty="0"/>
            </a:b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/>
              <a:t/>
            </a:r>
            <a:br>
              <a:rPr lang="en-US" sz="2500" dirty="0"/>
            </a:b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/>
              <a:t/>
            </a:r>
            <a:br>
              <a:rPr lang="en-US" sz="2500" dirty="0"/>
            </a:b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>15. </a:t>
            </a:r>
            <a:r>
              <a:rPr lang="en-US" sz="2500" dirty="0" err="1" smtClean="0"/>
              <a:t>Simpozijum</a:t>
            </a:r>
            <a:r>
              <a:rPr lang="en-US" sz="2500" dirty="0" smtClean="0"/>
              <a:t> </a:t>
            </a:r>
            <a:r>
              <a:rPr lang="en-US" sz="2500" dirty="0" err="1" smtClean="0"/>
              <a:t>oralnih</a:t>
            </a:r>
            <a:r>
              <a:rPr lang="en-US" sz="2500" dirty="0" smtClean="0"/>
              <a:t> </a:t>
            </a:r>
            <a:r>
              <a:rPr lang="en-US" sz="2500" dirty="0" err="1" smtClean="0"/>
              <a:t>hirurga</a:t>
            </a:r>
            <a:r>
              <a:rPr lang="en-US" sz="2500" dirty="0" smtClean="0"/>
              <a:t> i </a:t>
            </a:r>
            <a:r>
              <a:rPr lang="en-US" sz="2500" dirty="0" err="1" smtClean="0"/>
              <a:t>oralnih</a:t>
            </a:r>
            <a:r>
              <a:rPr lang="en-US" sz="2500" dirty="0" smtClean="0"/>
              <a:t> </a:t>
            </a:r>
            <a:r>
              <a:rPr lang="en-US" sz="2500" dirty="0" err="1" smtClean="0"/>
              <a:t>implantologa</a:t>
            </a:r>
            <a:r>
              <a:rPr lang="en-US" sz="2500" dirty="0" smtClean="0"/>
              <a:t> </a:t>
            </a:r>
            <a:r>
              <a:rPr lang="en-US" sz="2500" dirty="0" err="1" smtClean="0"/>
              <a:t>Srbije</a:t>
            </a:r>
            <a:r>
              <a:rPr lang="sr-Latn-RS" sz="2500" dirty="0" smtClean="0"/>
              <a:t/>
            </a:r>
            <a:br>
              <a:rPr lang="sr-Latn-RS" sz="2500" dirty="0" smtClean="0"/>
            </a:br>
            <a:r>
              <a:rPr lang="sr-Latn-RS" sz="3000" dirty="0" smtClean="0"/>
              <a:t/>
            </a:r>
            <a:br>
              <a:rPr lang="sr-Latn-RS" sz="3000" dirty="0" smtClean="0"/>
            </a:br>
            <a:endParaRPr lang="en-US" sz="2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9400" y="6324600"/>
            <a:ext cx="3965448" cy="381000"/>
          </a:xfrm>
        </p:spPr>
        <p:txBody>
          <a:bodyPr>
            <a:normAutofit fontScale="92500" lnSpcReduction="10000"/>
          </a:bodyPr>
          <a:lstStyle/>
          <a:p>
            <a:r>
              <a:rPr lang="en-US" sz="2300" b="1" dirty="0" smtClean="0">
                <a:solidFill>
                  <a:schemeClr val="tx1"/>
                </a:solidFill>
              </a:rPr>
              <a:t>  Beograd                           </a:t>
            </a:r>
          </a:p>
          <a:p>
            <a:endParaRPr lang="en-US" sz="23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Branislav\Desktop\si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73850"/>
            <a:ext cx="12096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Branislav\Desktop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70" y="116712"/>
            <a:ext cx="122872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29000" y="6337316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23-24.11.2018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79548" y="2426494"/>
            <a:ext cx="828970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800" dirty="0">
                <a:solidFill>
                  <a:srgbClr val="FF0000"/>
                </a:solidFill>
              </a:rPr>
              <a:t>IMPLANTNO-PROTE</a:t>
            </a:r>
            <a:r>
              <a:rPr lang="en-US" sz="2800" dirty="0">
                <a:solidFill>
                  <a:srgbClr val="FF0000"/>
                </a:solidFill>
              </a:rPr>
              <a:t>T</a:t>
            </a:r>
            <a:r>
              <a:rPr lang="sr-Latn-RS" sz="2800" dirty="0">
                <a:solidFill>
                  <a:srgbClr val="FF0000"/>
                </a:solidFill>
              </a:rPr>
              <a:t>SKA SANACIJA DEFEKTA MAKSILE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sr-Latn-RS" sz="2800" dirty="0">
                <a:solidFill>
                  <a:srgbClr val="FF0000"/>
                </a:solidFill>
              </a:rPr>
              <a:t>UZROKOVANOG RATNOM TRAUMOM</a:t>
            </a:r>
            <a:r>
              <a:rPr lang="sr-Latn-RS" dirty="0"/>
              <a:t/>
            </a:r>
            <a:br>
              <a:rPr lang="sr-Latn-RS" dirty="0"/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3429000"/>
            <a:ext cx="86868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>
                <a:solidFill>
                  <a:schemeClr val="tx2">
                    <a:lumMod val="75000"/>
                  </a:schemeClr>
                </a:solidFill>
              </a:rPr>
              <a:t>Autor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: Prim. </a:t>
            </a:r>
            <a:r>
              <a:rPr lang="sr-Latn-RS" dirty="0">
                <a:solidFill>
                  <a:schemeClr val="tx2">
                    <a:lumMod val="75000"/>
                  </a:schemeClr>
                </a:solidFill>
              </a:rPr>
              <a:t>d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r Branislav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Stojanov</a:t>
            </a:r>
            <a:r>
              <a:rPr lang="sr-Latn-RS" dirty="0">
                <a:solidFill>
                  <a:schemeClr val="tx2">
                    <a:lumMod val="75000"/>
                  </a:schemeClr>
                </a:solidFill>
              </a:rPr>
              <a:t>ić</a:t>
            </a:r>
            <a:br>
              <a:rPr lang="sr-Latn-RS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sr-Latn-RS" sz="1050" dirty="0">
                <a:solidFill>
                  <a:schemeClr val="tx2">
                    <a:lumMod val="75000"/>
                  </a:schemeClr>
                </a:solidFill>
              </a:rPr>
              <a:t>Specijalista oralne hirurgije i implantolog</a:t>
            </a:r>
            <a:br>
              <a:rPr lang="sr-Latn-RS" sz="105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sr-Latn-RS" sz="105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sr-Latn-RS" sz="105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Koautori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: Dr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Dejan</a:t>
            </a:r>
            <a:r>
              <a:rPr lang="sr-Latn-R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Stojanovi</a:t>
            </a:r>
            <a:r>
              <a:rPr lang="sr-Latn-RS" dirty="0" smtClean="0">
                <a:solidFill>
                  <a:schemeClr val="tx2">
                    <a:lumMod val="75000"/>
                  </a:schemeClr>
                </a:solidFill>
              </a:rPr>
              <a:t>ć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   </a:t>
            </a:r>
            <a:r>
              <a:rPr lang="sr-Latn-RS" dirty="0" smtClean="0">
                <a:solidFill>
                  <a:schemeClr val="tx2">
                    <a:lumMod val="75000"/>
                  </a:schemeClr>
                </a:solidFill>
              </a:rPr>
              <a:t>    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Dr Ivan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Stojanovi</a:t>
            </a:r>
            <a:r>
              <a:rPr lang="sr-Latn-RS" dirty="0">
                <a:solidFill>
                  <a:schemeClr val="tx2">
                    <a:lumMod val="75000"/>
                  </a:schemeClr>
                </a:solidFill>
              </a:rPr>
              <a:t>ć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             </a:t>
            </a:r>
            <a:r>
              <a:rPr lang="sr-Latn-RS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sr-Latn-RS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sr-Latn-RS" dirty="0">
                <a:solidFill>
                  <a:schemeClr val="tx2">
                    <a:lumMod val="75000"/>
                  </a:schemeClr>
                </a:solidFill>
              </a:rPr>
              <a:t>         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    </a:t>
            </a:r>
            <a:r>
              <a:rPr lang="sr-Latn-RS" dirty="0" smtClean="0">
                <a:solidFill>
                  <a:schemeClr val="tx2">
                    <a:lumMod val="75000"/>
                  </a:schemeClr>
                </a:solidFill>
              </a:rPr>
              <a:t>Dr </a:t>
            </a:r>
            <a:r>
              <a:rPr lang="sr-Latn-RS" dirty="0">
                <a:solidFill>
                  <a:schemeClr val="tx2">
                    <a:lumMod val="75000"/>
                  </a:schemeClr>
                </a:solidFill>
              </a:rPr>
              <a:t>Sanja </a:t>
            </a:r>
            <a:r>
              <a:rPr lang="sr-Latn-RS" dirty="0" smtClean="0">
                <a:solidFill>
                  <a:schemeClr val="tx2">
                    <a:lumMod val="75000"/>
                  </a:schemeClr>
                </a:solidFill>
              </a:rPr>
              <a:t>Tarailo              Dr Igor Stojanović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8600"/>
            <a:ext cx="3276600" cy="1140650"/>
          </a:xfrm>
          <a:prstGeom prst="rect">
            <a:avLst/>
          </a:prstGeom>
        </p:spPr>
      </p:pic>
      <p:pic>
        <p:nvPicPr>
          <p:cNvPr id="15" name="Picture 5" descr="C:\Users\Branislav\Desktop\1111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37" y="642237"/>
            <a:ext cx="1184563" cy="4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:\Users\Branislav\Desktop\2222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650" y="642237"/>
            <a:ext cx="1134396" cy="51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95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Branislav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0"/>
            <a:ext cx="122872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Branislav\Desktop\si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565" y="0"/>
            <a:ext cx="12096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29000" y="62484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23-24.11.2018 </a:t>
            </a:r>
            <a:r>
              <a:rPr lang="en-US" b="1" dirty="0" smtClean="0"/>
              <a:t> Beograd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7475" y="914400"/>
            <a:ext cx="8839200" cy="1143000"/>
          </a:xfrm>
        </p:spPr>
        <p:txBody>
          <a:bodyPr>
            <a:normAutofit/>
          </a:bodyPr>
          <a:lstStyle/>
          <a:p>
            <a:r>
              <a:rPr lang="en-US" sz="2700" dirty="0" smtClean="0"/>
              <a:t>         </a:t>
            </a:r>
            <a:r>
              <a:rPr lang="en-US" sz="2700" dirty="0" err="1" smtClean="0">
                <a:solidFill>
                  <a:srgbClr val="0070C0"/>
                </a:solidFill>
              </a:rPr>
              <a:t>Ugradjeno</a:t>
            </a:r>
            <a:r>
              <a:rPr lang="en-US" sz="2700" dirty="0" smtClean="0">
                <a:solidFill>
                  <a:srgbClr val="0070C0"/>
                </a:solidFill>
              </a:rPr>
              <a:t> je </a:t>
            </a:r>
            <a:r>
              <a:rPr lang="en-US" sz="2700" dirty="0" err="1" smtClean="0">
                <a:solidFill>
                  <a:srgbClr val="0070C0"/>
                </a:solidFill>
              </a:rPr>
              <a:t>ukupno</a:t>
            </a:r>
            <a:r>
              <a:rPr lang="en-US" sz="2700" dirty="0" smtClean="0">
                <a:solidFill>
                  <a:srgbClr val="0070C0"/>
                </a:solidFill>
              </a:rPr>
              <a:t> 8 </a:t>
            </a:r>
            <a:r>
              <a:rPr lang="en-US" sz="2700" dirty="0" err="1" smtClean="0">
                <a:solidFill>
                  <a:srgbClr val="0070C0"/>
                </a:solidFill>
              </a:rPr>
              <a:t>implantata</a:t>
            </a:r>
            <a:r>
              <a:rPr lang="en-US" sz="2700" dirty="0" smtClean="0">
                <a:solidFill>
                  <a:srgbClr val="0070C0"/>
                </a:solidFill>
              </a:rPr>
              <a:t> </a:t>
            </a:r>
            <a:endParaRPr lang="en-US" sz="2700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1676400"/>
            <a:ext cx="9144000" cy="426720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95" y="69025"/>
            <a:ext cx="3276600" cy="1140650"/>
          </a:xfrm>
          <a:prstGeom prst="rect">
            <a:avLst/>
          </a:prstGeom>
        </p:spPr>
      </p:pic>
      <p:pic>
        <p:nvPicPr>
          <p:cNvPr id="11" name="Picture 5" descr="C:\Users\Branislav\Desktop\1111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37" y="642237"/>
            <a:ext cx="1184563" cy="4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Branislav\Desktop\2222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650" y="642237"/>
            <a:ext cx="1134396" cy="51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21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Branislav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0"/>
            <a:ext cx="122872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Branislav\Desktop\si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565" y="0"/>
            <a:ext cx="12096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29000" y="62484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23-24.11.2018 </a:t>
            </a:r>
            <a:r>
              <a:rPr lang="en-US" b="1" dirty="0" smtClean="0"/>
              <a:t> Beograd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95" y="69025"/>
            <a:ext cx="3276600" cy="1140650"/>
          </a:xfrm>
          <a:prstGeom prst="rect">
            <a:avLst/>
          </a:prstGeom>
        </p:spPr>
      </p:pic>
      <p:pic>
        <p:nvPicPr>
          <p:cNvPr id="11" name="Picture 5" descr="C:\Users\Branislav\Desktop\1111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37" y="642237"/>
            <a:ext cx="1184563" cy="4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Branislav\Desktop\2222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650" y="642237"/>
            <a:ext cx="1134396" cy="51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057400"/>
            <a:ext cx="3932587" cy="2447925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04800" y="4648200"/>
            <a:ext cx="8728363" cy="13716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00B0F0"/>
                </a:solidFill>
              </a:rPr>
              <a:t>3 </a:t>
            </a:r>
            <a:r>
              <a:rPr lang="en-US" sz="2400" dirty="0" err="1" smtClean="0">
                <a:solidFill>
                  <a:srgbClr val="00B0F0"/>
                </a:solidFill>
              </a:rPr>
              <a:t>meseca</a:t>
            </a:r>
            <a:r>
              <a:rPr lang="en-US" sz="2400" dirty="0" smtClean="0">
                <a:solidFill>
                  <a:srgbClr val="00B0F0"/>
                </a:solidFill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</a:rPr>
              <a:t>nakon</a:t>
            </a:r>
            <a:r>
              <a:rPr lang="en-US" sz="2400" dirty="0" smtClean="0">
                <a:solidFill>
                  <a:srgbClr val="00B0F0"/>
                </a:solidFill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</a:rPr>
              <a:t>ugradnje-</a:t>
            </a:r>
            <a:r>
              <a:rPr lang="en-US" sz="2400" dirty="0" err="1" smtClean="0">
                <a:solidFill>
                  <a:srgbClr val="FF0000"/>
                </a:solidFill>
              </a:rPr>
              <a:t>nema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vidljivih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promena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</a:rPr>
              <a:t>na</a:t>
            </a:r>
            <a:r>
              <a:rPr lang="en-US" sz="2400" dirty="0" smtClean="0">
                <a:solidFill>
                  <a:srgbClr val="00B0F0"/>
                </a:solidFill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</a:rPr>
              <a:t>kostanom</a:t>
            </a:r>
            <a:r>
              <a:rPr lang="en-US" sz="2400" dirty="0" smtClean="0">
                <a:solidFill>
                  <a:srgbClr val="00B0F0"/>
                </a:solidFill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</a:rPr>
              <a:t>tkivu</a:t>
            </a:r>
            <a:r>
              <a:rPr lang="en-US" sz="2400" dirty="0" smtClean="0">
                <a:solidFill>
                  <a:srgbClr val="00B0F0"/>
                </a:solidFill>
              </a:rPr>
              <a:t> u </a:t>
            </a:r>
            <a:r>
              <a:rPr lang="en-US" sz="2400" dirty="0" err="1" smtClean="0">
                <a:solidFill>
                  <a:srgbClr val="00B0F0"/>
                </a:solidFill>
              </a:rPr>
              <a:t>odnosu</a:t>
            </a:r>
            <a:r>
              <a:rPr lang="en-US" sz="2400" dirty="0" smtClean="0">
                <a:solidFill>
                  <a:srgbClr val="00B0F0"/>
                </a:solidFill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</a:rPr>
              <a:t>na</a:t>
            </a:r>
            <a:r>
              <a:rPr lang="en-US" sz="2400" dirty="0" smtClean="0">
                <a:solidFill>
                  <a:srgbClr val="00B0F0"/>
                </a:solidFill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</a:rPr>
              <a:t>prethodni</a:t>
            </a:r>
            <a:r>
              <a:rPr lang="en-US" sz="2400" dirty="0" smtClean="0">
                <a:solidFill>
                  <a:srgbClr val="00B0F0"/>
                </a:solidFill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</a:rPr>
              <a:t>snimak</a:t>
            </a:r>
            <a:r>
              <a:rPr lang="en-US" sz="2400" dirty="0" smtClean="0">
                <a:solidFill>
                  <a:srgbClr val="00B0F0"/>
                </a:solidFill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</a:rPr>
              <a:t>radjen</a:t>
            </a:r>
            <a:r>
              <a:rPr lang="en-US" sz="2400" dirty="0" smtClean="0">
                <a:solidFill>
                  <a:srgbClr val="00B0F0"/>
                </a:solidFill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</a:rPr>
              <a:t>neposredno</a:t>
            </a:r>
            <a:r>
              <a:rPr lang="en-US" sz="2400" dirty="0" smtClean="0">
                <a:solidFill>
                  <a:srgbClr val="00B0F0"/>
                </a:solidFill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</a:rPr>
              <a:t>nakon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 err="1">
                <a:solidFill>
                  <a:srgbClr val="00B0F0"/>
                </a:solidFill>
              </a:rPr>
              <a:t>ugradnje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 err="1">
                <a:solidFill>
                  <a:srgbClr val="00B0F0"/>
                </a:solidFill>
              </a:rPr>
              <a:t>implantata</a:t>
            </a:r>
            <a:endParaRPr lang="en-US" sz="2400" dirty="0">
              <a:solidFill>
                <a:srgbClr val="00B0F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495" y="1981199"/>
            <a:ext cx="3503105" cy="260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3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Branislav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0"/>
            <a:ext cx="122872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Branislav\Desktop\si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565" y="0"/>
            <a:ext cx="12096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29000" y="62484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23-24.11.2018 </a:t>
            </a:r>
            <a:r>
              <a:rPr lang="en-US" b="1" dirty="0" smtClean="0"/>
              <a:t> Beograd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5029200"/>
            <a:ext cx="8839200" cy="990600"/>
          </a:xfrm>
        </p:spPr>
        <p:txBody>
          <a:bodyPr>
            <a:normAutofit/>
          </a:bodyPr>
          <a:lstStyle/>
          <a:p>
            <a:r>
              <a:rPr lang="sr-Latn-RS" sz="2700" dirty="0" smtClean="0">
                <a:solidFill>
                  <a:srgbClr val="0070C0"/>
                </a:solidFill>
              </a:rPr>
              <a:t>Tri </a:t>
            </a:r>
            <a:r>
              <a:rPr lang="en-US" sz="2700" dirty="0" err="1" smtClean="0">
                <a:solidFill>
                  <a:srgbClr val="0070C0"/>
                </a:solidFill>
              </a:rPr>
              <a:t>meseca</a:t>
            </a:r>
            <a:r>
              <a:rPr lang="en-US" sz="2700" dirty="0" smtClean="0">
                <a:solidFill>
                  <a:srgbClr val="0070C0"/>
                </a:solidFill>
              </a:rPr>
              <a:t> </a:t>
            </a:r>
            <a:r>
              <a:rPr lang="en-US" sz="2700" dirty="0" err="1" smtClean="0">
                <a:solidFill>
                  <a:srgbClr val="0070C0"/>
                </a:solidFill>
              </a:rPr>
              <a:t>nakon</a:t>
            </a:r>
            <a:r>
              <a:rPr lang="en-US" sz="2700" dirty="0" smtClean="0">
                <a:solidFill>
                  <a:srgbClr val="0070C0"/>
                </a:solidFill>
              </a:rPr>
              <a:t> </a:t>
            </a:r>
            <a:r>
              <a:rPr lang="en-US" sz="2700" dirty="0" err="1" smtClean="0">
                <a:solidFill>
                  <a:srgbClr val="0070C0"/>
                </a:solidFill>
              </a:rPr>
              <a:t>ugradnje</a:t>
            </a:r>
            <a:r>
              <a:rPr lang="en-US" sz="2700" dirty="0" smtClean="0">
                <a:solidFill>
                  <a:srgbClr val="0070C0"/>
                </a:solidFill>
              </a:rPr>
              <a:t> </a:t>
            </a:r>
            <a:r>
              <a:rPr lang="en-US" sz="2700" dirty="0" err="1" smtClean="0">
                <a:solidFill>
                  <a:srgbClr val="0070C0"/>
                </a:solidFill>
              </a:rPr>
              <a:t>implantata</a:t>
            </a:r>
            <a:r>
              <a:rPr lang="en-US" sz="2700" dirty="0" smtClean="0">
                <a:solidFill>
                  <a:srgbClr val="0070C0"/>
                </a:solidFill>
              </a:rPr>
              <a:t>, </a:t>
            </a:r>
            <a:r>
              <a:rPr lang="en-US" sz="2700" dirty="0" err="1" smtClean="0">
                <a:solidFill>
                  <a:srgbClr val="0070C0"/>
                </a:solidFill>
              </a:rPr>
              <a:t>neposredno</a:t>
            </a:r>
            <a:r>
              <a:rPr lang="en-US" sz="2700" dirty="0" smtClean="0">
                <a:solidFill>
                  <a:srgbClr val="0070C0"/>
                </a:solidFill>
              </a:rPr>
              <a:t> </a:t>
            </a:r>
            <a:r>
              <a:rPr lang="en-US" sz="2700" dirty="0" err="1" smtClean="0">
                <a:solidFill>
                  <a:srgbClr val="0070C0"/>
                </a:solidFill>
              </a:rPr>
              <a:t>pred</a:t>
            </a:r>
            <a:r>
              <a:rPr lang="en-US" sz="2700" dirty="0" smtClean="0">
                <a:solidFill>
                  <a:srgbClr val="0070C0"/>
                </a:solidFill>
              </a:rPr>
              <a:t> </a:t>
            </a:r>
            <a:r>
              <a:rPr lang="en-US" sz="2700" dirty="0" err="1" smtClean="0">
                <a:solidFill>
                  <a:srgbClr val="0070C0"/>
                </a:solidFill>
              </a:rPr>
              <a:t>po</a:t>
            </a:r>
            <a:r>
              <a:rPr lang="sr-Latn-RS" sz="2700" dirty="0" smtClean="0">
                <a:solidFill>
                  <a:srgbClr val="0070C0"/>
                </a:solidFill>
              </a:rPr>
              <a:t>četak adaptacije abatmenata</a:t>
            </a:r>
            <a:endParaRPr lang="en-US" sz="2700" dirty="0">
              <a:solidFill>
                <a:srgbClr val="0070C0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95" y="69025"/>
            <a:ext cx="3276600" cy="11406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66800"/>
            <a:ext cx="5791200" cy="3962400"/>
          </a:xfrm>
          <a:prstGeom prst="rect">
            <a:avLst/>
          </a:prstGeom>
        </p:spPr>
      </p:pic>
      <p:pic>
        <p:nvPicPr>
          <p:cNvPr id="15" name="Picture 5" descr="C:\Users\Branislav\Desktop\1111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37" y="401751"/>
            <a:ext cx="1184563" cy="4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:\Users\Branislav\Desktop\2222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650" y="401751"/>
            <a:ext cx="1134396" cy="51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48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Branislav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0"/>
            <a:ext cx="122872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Branislav\Desktop\si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565" y="0"/>
            <a:ext cx="12096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29000" y="62484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23-24.11.2018 </a:t>
            </a:r>
            <a:r>
              <a:rPr lang="en-US" b="1" dirty="0" smtClean="0"/>
              <a:t> Beograd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16" y="1209675"/>
            <a:ext cx="6868479" cy="4572000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95" y="69025"/>
            <a:ext cx="3276600" cy="1140650"/>
          </a:xfrm>
          <a:prstGeom prst="rect">
            <a:avLst/>
          </a:prstGeom>
        </p:spPr>
      </p:pic>
      <p:sp>
        <p:nvSpPr>
          <p:cNvPr id="17" name="Title 2"/>
          <p:cNvSpPr>
            <a:spLocks noGrp="1"/>
          </p:cNvSpPr>
          <p:nvPr>
            <p:ph type="title"/>
          </p:nvPr>
        </p:nvSpPr>
        <p:spPr>
          <a:xfrm>
            <a:off x="2005965" y="5410200"/>
            <a:ext cx="5943600" cy="1143000"/>
          </a:xfrm>
        </p:spPr>
        <p:txBody>
          <a:bodyPr>
            <a:normAutofit/>
          </a:bodyPr>
          <a:lstStyle/>
          <a:p>
            <a:r>
              <a:rPr lang="sr-Latn-RS" sz="2400" dirty="0" smtClean="0">
                <a:solidFill>
                  <a:schemeClr val="tx1"/>
                </a:solidFill>
                <a:effectLst/>
              </a:rPr>
              <a:t>Otisak za individualnu kašiku</a:t>
            </a:r>
            <a:endParaRPr lang="en-US" sz="2400" dirty="0">
              <a:solidFill>
                <a:schemeClr val="tx1"/>
              </a:solidFill>
              <a:effectLst/>
            </a:endParaRPr>
          </a:p>
        </p:txBody>
      </p:sp>
      <p:pic>
        <p:nvPicPr>
          <p:cNvPr id="20" name="Picture 5" descr="C:\Users\Branislav\Desktop\1111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37" y="603586"/>
            <a:ext cx="1184563" cy="4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C:\Users\Branislav\Desktop\2222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650" y="603586"/>
            <a:ext cx="1134396" cy="51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93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Branislav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0"/>
            <a:ext cx="122872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Branislav\Desktop\si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565" y="0"/>
            <a:ext cx="12096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29000" y="62484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23-24.11.2018 </a:t>
            </a:r>
            <a:r>
              <a:rPr lang="en-US" b="1" dirty="0" smtClean="0"/>
              <a:t> Beograd</a:t>
            </a:r>
            <a:endParaRPr lang="en-US" dirty="0"/>
          </a:p>
        </p:txBody>
      </p:sp>
      <p:pic>
        <p:nvPicPr>
          <p:cNvPr id="12" name="Picture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95" y="69025"/>
            <a:ext cx="3276600" cy="11406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07364"/>
            <a:ext cx="2913318" cy="24003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932" y="1007364"/>
            <a:ext cx="2842259" cy="24003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26" y="3742944"/>
            <a:ext cx="2791492" cy="23073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550" y="3733800"/>
            <a:ext cx="2842260" cy="2316480"/>
          </a:xfrm>
          <a:prstGeom prst="rect">
            <a:avLst/>
          </a:prstGeom>
        </p:spPr>
      </p:pic>
      <p:pic>
        <p:nvPicPr>
          <p:cNvPr id="23" name="Picture 5" descr="C:\Users\Branislav\Desktop\1111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949" y="389883"/>
            <a:ext cx="1184563" cy="4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C:\Users\Branislav\Desktop\2222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362" y="389883"/>
            <a:ext cx="1134396" cy="51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64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Branislav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0"/>
            <a:ext cx="122872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Branislav\Desktop\si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565" y="0"/>
            <a:ext cx="12096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29000" y="62484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23-24.11.2018 </a:t>
            </a:r>
            <a:r>
              <a:rPr lang="en-US" b="1" dirty="0" smtClean="0"/>
              <a:t> Beograd</a:t>
            </a:r>
            <a:endParaRPr lang="en-US" dirty="0"/>
          </a:p>
        </p:txBody>
      </p:sp>
      <p:pic>
        <p:nvPicPr>
          <p:cNvPr id="11" name="Pictur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95" y="69025"/>
            <a:ext cx="3276600" cy="11406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35" y="1241869"/>
            <a:ext cx="4233672" cy="38195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41869"/>
            <a:ext cx="4343400" cy="3819525"/>
          </a:xfrm>
          <a:prstGeom prst="rect">
            <a:avLst/>
          </a:prstGeom>
        </p:spPr>
      </p:pic>
      <p:pic>
        <p:nvPicPr>
          <p:cNvPr id="16" name="Picture 5" descr="C:\Users\Branislav\Desktop\1111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37" y="642237"/>
            <a:ext cx="1184563" cy="4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:\Users\Branislav\Desktop\2222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650" y="642237"/>
            <a:ext cx="1134396" cy="51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70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Branislav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0"/>
            <a:ext cx="122872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Branislav\Desktop\si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565" y="0"/>
            <a:ext cx="12096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29000" y="62484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23-24.11.2018 </a:t>
            </a:r>
            <a:r>
              <a:rPr lang="en-US" b="1" dirty="0" smtClean="0"/>
              <a:t> Beograd</a:t>
            </a:r>
            <a:endParaRPr lang="en-US" dirty="0"/>
          </a:p>
        </p:txBody>
      </p:sp>
      <p:pic>
        <p:nvPicPr>
          <p:cNvPr id="16" name="Picture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65430"/>
            <a:ext cx="2743200" cy="9442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10" y="1295400"/>
            <a:ext cx="3902490" cy="3962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295400"/>
            <a:ext cx="4191001" cy="3952876"/>
          </a:xfrm>
          <a:prstGeom prst="rect">
            <a:avLst/>
          </a:prstGeom>
        </p:spPr>
      </p:pic>
      <p:pic>
        <p:nvPicPr>
          <p:cNvPr id="21" name="Picture 5" descr="C:\Users\Branislav\Desktop\1111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37" y="642237"/>
            <a:ext cx="1184563" cy="4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:\Users\Branislav\Desktop\2222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650" y="642237"/>
            <a:ext cx="1134396" cy="51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04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Branislav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512"/>
            <a:ext cx="122872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Branislav\Desktop\si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078" y="0"/>
            <a:ext cx="12096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29000" y="62484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23-24.11.2018 </a:t>
            </a:r>
            <a:r>
              <a:rPr lang="en-US" b="1" dirty="0" smtClean="0"/>
              <a:t> Beograd</a:t>
            </a:r>
            <a:endParaRPr lang="en-US" dirty="0"/>
          </a:p>
        </p:txBody>
      </p:sp>
      <p:pic>
        <p:nvPicPr>
          <p:cNvPr id="12" name="Picture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95" y="69025"/>
            <a:ext cx="3276600" cy="11406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94435"/>
            <a:ext cx="6944678" cy="4724400"/>
          </a:xfrm>
          <a:prstGeom prst="rect">
            <a:avLst/>
          </a:prstGeom>
        </p:spPr>
      </p:pic>
      <p:pic>
        <p:nvPicPr>
          <p:cNvPr id="10" name="Picture 5" descr="C:\Users\Branislav\Desktop\1111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37" y="533400"/>
            <a:ext cx="1184563" cy="4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Branislav\Desktop\2222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650" y="533400"/>
            <a:ext cx="1134396" cy="51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1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Branislav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0"/>
            <a:ext cx="122872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Branislav\Desktop\si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565" y="0"/>
            <a:ext cx="12096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29000" y="62484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23-24.11.2018 </a:t>
            </a:r>
            <a:r>
              <a:rPr lang="en-US" b="1" dirty="0" smtClean="0"/>
              <a:t> Beograd</a:t>
            </a:r>
            <a:endParaRPr lang="en-US" dirty="0"/>
          </a:p>
        </p:txBody>
      </p:sp>
      <p:pic>
        <p:nvPicPr>
          <p:cNvPr id="12" name="Picture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65430"/>
            <a:ext cx="2743200" cy="9442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7" y="1371600"/>
            <a:ext cx="4323413" cy="39671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71599"/>
            <a:ext cx="4419600" cy="3967163"/>
          </a:xfrm>
          <a:prstGeom prst="rect">
            <a:avLst/>
          </a:prstGeom>
        </p:spPr>
      </p:pic>
      <p:pic>
        <p:nvPicPr>
          <p:cNvPr id="17" name="Picture 5" descr="C:\Users\Branislav\Desktop\1111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37" y="642237"/>
            <a:ext cx="1184563" cy="4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Branislav\Desktop\2222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650" y="642237"/>
            <a:ext cx="1134396" cy="51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51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Branislav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0"/>
            <a:ext cx="122872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Branislav\Desktop\si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565" y="0"/>
            <a:ext cx="12096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29000" y="62484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23-24.11.2018 </a:t>
            </a:r>
            <a:r>
              <a:rPr lang="en-US" b="1" dirty="0" smtClean="0"/>
              <a:t> Beograd</a:t>
            </a:r>
            <a:endParaRPr lang="en-US" dirty="0"/>
          </a:p>
        </p:txBody>
      </p:sp>
      <p:pic>
        <p:nvPicPr>
          <p:cNvPr id="12" name="Picture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65430"/>
            <a:ext cx="2743200" cy="9442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82243"/>
            <a:ext cx="7848600" cy="4800600"/>
          </a:xfrm>
          <a:prstGeom prst="rect">
            <a:avLst/>
          </a:prstGeom>
        </p:spPr>
      </p:pic>
      <p:pic>
        <p:nvPicPr>
          <p:cNvPr id="16" name="Picture 5" descr="C:\Users\Branislav\Desktop\1111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757" y="479735"/>
            <a:ext cx="1184563" cy="4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:\Users\Branislav\Desktop\2222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170" y="479735"/>
            <a:ext cx="1134396" cy="51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03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84" y="647700"/>
            <a:ext cx="8229600" cy="3230562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rgbClr val="FF0000"/>
                </a:solidFill>
              </a:rPr>
              <a:t>VELIKI DEFEKTI </a:t>
            </a:r>
            <a:r>
              <a:rPr lang="en-US" sz="2800" b="1" dirty="0" err="1" smtClean="0">
                <a:solidFill>
                  <a:srgbClr val="0070C0"/>
                </a:solidFill>
              </a:rPr>
              <a:t>vili</a:t>
            </a:r>
            <a:r>
              <a:rPr lang="sr-Latn-RS" sz="2800" b="1" dirty="0" smtClean="0">
                <a:solidFill>
                  <a:srgbClr val="0070C0"/>
                </a:solidFill>
              </a:rPr>
              <a:t>č</a:t>
            </a:r>
            <a:r>
              <a:rPr lang="en-US" sz="2800" b="1" dirty="0" err="1" smtClean="0">
                <a:solidFill>
                  <a:srgbClr val="0070C0"/>
                </a:solidFill>
              </a:rPr>
              <a:t>nih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kostiju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predstavljaju</a:t>
            </a:r>
            <a:r>
              <a:rPr lang="en-US" sz="2800" b="1" dirty="0">
                <a:solidFill>
                  <a:srgbClr val="0070C0"/>
                </a:solidFill>
              </a:rPr>
              <a:t>  problem </a:t>
            </a:r>
            <a:r>
              <a:rPr lang="en-US" sz="2800" b="1" dirty="0" err="1">
                <a:solidFill>
                  <a:srgbClr val="0070C0"/>
                </a:solidFill>
              </a:rPr>
              <a:t>za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uspesnu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protetsku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rehabilitaciju</a:t>
            </a:r>
            <a:r>
              <a:rPr lang="en-US" sz="2800" b="1" dirty="0" smtClean="0">
                <a:solidFill>
                  <a:srgbClr val="0070C0"/>
                </a:solidFill>
              </a:rPr>
              <a:t>. </a:t>
            </a:r>
            <a:br>
              <a:rPr lang="en-US" sz="2800" b="1" dirty="0" smtClean="0">
                <a:solidFill>
                  <a:srgbClr val="0070C0"/>
                </a:solidFill>
              </a:rPr>
            </a:br>
            <a:r>
              <a:rPr lang="en-US" sz="2800" dirty="0">
                <a:solidFill>
                  <a:srgbClr val="0070C0"/>
                </a:solidFill>
              </a:rPr>
              <a:t/>
            </a:r>
            <a:br>
              <a:rPr lang="en-US" sz="2800" dirty="0">
                <a:solidFill>
                  <a:srgbClr val="0070C0"/>
                </a:solidFill>
              </a:rPr>
            </a:br>
            <a:endParaRPr lang="en-US" sz="1200" dirty="0"/>
          </a:p>
        </p:txBody>
      </p:sp>
      <p:pic>
        <p:nvPicPr>
          <p:cNvPr id="5" name="Picture 3" descr="C:\Users\Branislav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70" y="116712"/>
            <a:ext cx="122872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Branislav\Desktop\si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2096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05200" y="6337316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23-24.11.2018 Beograd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1" y="2438400"/>
            <a:ext cx="7737539" cy="3507144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1224"/>
            <a:ext cx="3276600" cy="1140650"/>
          </a:xfrm>
          <a:prstGeom prst="rect">
            <a:avLst/>
          </a:prstGeom>
        </p:spPr>
      </p:pic>
      <p:pic>
        <p:nvPicPr>
          <p:cNvPr id="14" name="Picture 5" descr="C:\Users\Branislav\Desktop\1111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37" y="642237"/>
            <a:ext cx="1184563" cy="4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Branislav\Desktop\2222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650" y="642237"/>
            <a:ext cx="1134396" cy="51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47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Branislav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0"/>
            <a:ext cx="122872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Branislav\Desktop\si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565" y="0"/>
            <a:ext cx="12096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29000" y="62484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23-24.11.2018 </a:t>
            </a:r>
            <a:r>
              <a:rPr lang="en-US" b="1" dirty="0" smtClean="0"/>
              <a:t> Beograd</a:t>
            </a:r>
            <a:endParaRPr lang="en-US" dirty="0"/>
          </a:p>
        </p:txBody>
      </p:sp>
      <p:pic>
        <p:nvPicPr>
          <p:cNvPr id="12" name="Picture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65430"/>
            <a:ext cx="2743200" cy="9442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47800"/>
            <a:ext cx="4191000" cy="3733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429512"/>
            <a:ext cx="4267200" cy="3752088"/>
          </a:xfrm>
          <a:prstGeom prst="rect">
            <a:avLst/>
          </a:prstGeom>
        </p:spPr>
      </p:pic>
      <p:pic>
        <p:nvPicPr>
          <p:cNvPr id="11" name="Picture 5" descr="C:\Users\Branislav\Desktop\1111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37" y="642237"/>
            <a:ext cx="1184563" cy="4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Branislav\Desktop\2222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650" y="642237"/>
            <a:ext cx="1134396" cy="51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80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Branislav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0"/>
            <a:ext cx="122872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Branislav\Desktop\si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565" y="0"/>
            <a:ext cx="12096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29000" y="62484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23-24.11.2018 </a:t>
            </a:r>
            <a:r>
              <a:rPr lang="en-US" b="1" dirty="0" smtClean="0"/>
              <a:t> Beograd</a:t>
            </a:r>
            <a:endParaRPr lang="en-US" dirty="0"/>
          </a:p>
        </p:txBody>
      </p:sp>
      <p:pic>
        <p:nvPicPr>
          <p:cNvPr id="12" name="Picture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65430"/>
            <a:ext cx="2743200" cy="9442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24" y="1600200"/>
            <a:ext cx="4250076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0200"/>
            <a:ext cx="4343400" cy="3429000"/>
          </a:xfrm>
          <a:prstGeom prst="rect">
            <a:avLst/>
          </a:prstGeom>
        </p:spPr>
      </p:pic>
      <p:pic>
        <p:nvPicPr>
          <p:cNvPr id="11" name="Picture 5" descr="C:\Users\Branislav\Desktop\1111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37" y="642237"/>
            <a:ext cx="1184563" cy="4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Branislav\Desktop\2222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650" y="642237"/>
            <a:ext cx="1134396" cy="51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25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Branislav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0"/>
            <a:ext cx="122872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Branislav\Desktop\si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565" y="0"/>
            <a:ext cx="12096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29000" y="62484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23-24.11.2018 </a:t>
            </a:r>
            <a:r>
              <a:rPr lang="en-US" b="1" dirty="0" smtClean="0"/>
              <a:t> Beograd</a:t>
            </a:r>
            <a:endParaRPr lang="en-US" dirty="0"/>
          </a:p>
        </p:txBody>
      </p:sp>
      <p:pic>
        <p:nvPicPr>
          <p:cNvPr id="12" name="Picture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65430"/>
            <a:ext cx="2743200" cy="9442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" y="1350264"/>
            <a:ext cx="4267200" cy="3962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350264"/>
            <a:ext cx="4358640" cy="3983736"/>
          </a:xfrm>
          <a:prstGeom prst="rect">
            <a:avLst/>
          </a:prstGeom>
        </p:spPr>
      </p:pic>
      <p:pic>
        <p:nvPicPr>
          <p:cNvPr id="11" name="Picture 5" descr="C:\Users\Branislav\Desktop\1111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37" y="642237"/>
            <a:ext cx="1184563" cy="4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Branislav\Desktop\2222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650" y="642237"/>
            <a:ext cx="1134396" cy="51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39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Branislav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0"/>
            <a:ext cx="122872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Branislav\Desktop\si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565" y="0"/>
            <a:ext cx="12096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29000" y="62484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23-24.11.2018 </a:t>
            </a:r>
            <a:r>
              <a:rPr lang="en-US" b="1" dirty="0" smtClean="0"/>
              <a:t> Beograd</a:t>
            </a:r>
            <a:endParaRPr lang="en-US" dirty="0"/>
          </a:p>
        </p:txBody>
      </p:sp>
      <p:pic>
        <p:nvPicPr>
          <p:cNvPr id="12" name="Picture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65430"/>
            <a:ext cx="2743200" cy="9442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0"/>
            <a:ext cx="3950208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0" y="1523999"/>
            <a:ext cx="4373880" cy="3505201"/>
          </a:xfrm>
          <a:prstGeom prst="rect">
            <a:avLst/>
          </a:prstGeom>
        </p:spPr>
      </p:pic>
      <p:pic>
        <p:nvPicPr>
          <p:cNvPr id="11" name="Picture 5" descr="C:\Users\Branislav\Desktop\1111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37" y="642237"/>
            <a:ext cx="1184563" cy="4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Branislav\Desktop\2222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650" y="642237"/>
            <a:ext cx="1134396" cy="51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94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Branislav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0"/>
            <a:ext cx="122872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Branislav\Desktop\si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565" y="0"/>
            <a:ext cx="12096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29000" y="62484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23-24.11.2018 </a:t>
            </a:r>
            <a:r>
              <a:rPr lang="en-US" b="1" dirty="0" smtClean="0"/>
              <a:t> Beograd</a:t>
            </a:r>
            <a:endParaRPr lang="en-US" dirty="0"/>
          </a:p>
        </p:txBody>
      </p:sp>
      <p:pic>
        <p:nvPicPr>
          <p:cNvPr id="12" name="Picture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65430"/>
            <a:ext cx="2743200" cy="9442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0"/>
            <a:ext cx="4038600" cy="365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524000"/>
            <a:ext cx="4114800" cy="3657600"/>
          </a:xfrm>
          <a:prstGeom prst="rect">
            <a:avLst/>
          </a:prstGeom>
        </p:spPr>
      </p:pic>
      <p:pic>
        <p:nvPicPr>
          <p:cNvPr id="11" name="Picture 5" descr="C:\Users\Branislav\Desktop\1111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37" y="642237"/>
            <a:ext cx="1184563" cy="4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Branislav\Desktop\2222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650" y="642237"/>
            <a:ext cx="1134396" cy="51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44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Branislav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0"/>
            <a:ext cx="122872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Branislav\Desktop\si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565" y="0"/>
            <a:ext cx="12096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29000" y="62484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23-24.11.2018 </a:t>
            </a:r>
            <a:r>
              <a:rPr lang="en-US" b="1" dirty="0" smtClean="0"/>
              <a:t> Beograd</a:t>
            </a:r>
            <a:endParaRPr lang="en-US" dirty="0"/>
          </a:p>
        </p:txBody>
      </p:sp>
      <p:pic>
        <p:nvPicPr>
          <p:cNvPr id="12" name="Picture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65430"/>
            <a:ext cx="2743200" cy="9442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47800"/>
            <a:ext cx="4114800" cy="3733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447800"/>
            <a:ext cx="4495800" cy="3733800"/>
          </a:xfrm>
          <a:prstGeom prst="rect">
            <a:avLst/>
          </a:prstGeom>
        </p:spPr>
      </p:pic>
      <p:pic>
        <p:nvPicPr>
          <p:cNvPr id="11" name="Picture 5" descr="C:\Users\Branislav\Desktop\1111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37" y="642237"/>
            <a:ext cx="1184563" cy="4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Branislav\Desktop\2222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650" y="642237"/>
            <a:ext cx="1134396" cy="51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64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Branislav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0"/>
            <a:ext cx="122872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Branislav\Desktop\si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565" y="0"/>
            <a:ext cx="12096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29000" y="62484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23-24.11.2018 </a:t>
            </a:r>
            <a:r>
              <a:rPr lang="en-US" b="1" dirty="0" smtClean="0"/>
              <a:t> Beograd</a:t>
            </a:r>
            <a:endParaRPr lang="en-US" dirty="0"/>
          </a:p>
        </p:txBody>
      </p:sp>
      <p:pic>
        <p:nvPicPr>
          <p:cNvPr id="12" name="Picture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65430"/>
            <a:ext cx="2743200" cy="944245"/>
          </a:xfrm>
          <a:prstGeom prst="rect">
            <a:avLst/>
          </a:prstGeom>
        </p:spPr>
      </p:pic>
      <p:pic>
        <p:nvPicPr>
          <p:cNvPr id="10" name="Picture 5" descr="C:\Users\Branislav\Desktop\1111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37" y="642237"/>
            <a:ext cx="1184563" cy="4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Branislav\Desktop\2222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650" y="642237"/>
            <a:ext cx="1134396" cy="51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157871"/>
            <a:ext cx="6096000" cy="506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7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Branislav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0"/>
            <a:ext cx="122872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Branislav\Desktop\si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565" y="0"/>
            <a:ext cx="12096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29000" y="62484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23-24.11.2018 </a:t>
            </a:r>
            <a:r>
              <a:rPr lang="en-US" b="1" dirty="0" smtClean="0"/>
              <a:t> Beograd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3882" y="2286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r-Latn-RS" sz="3000" dirty="0" smtClean="0">
                <a:effectLst/>
              </a:rPr>
              <a:t/>
            </a:r>
            <a:br>
              <a:rPr lang="sr-Latn-RS" sz="3000" dirty="0" smtClean="0">
                <a:effectLst/>
              </a:rPr>
            </a:br>
            <a:r>
              <a:rPr lang="sr-Latn-RS" sz="3000" dirty="0">
                <a:effectLst/>
              </a:rPr>
              <a:t/>
            </a:r>
            <a:br>
              <a:rPr lang="sr-Latn-RS" sz="3000" dirty="0">
                <a:effectLst/>
              </a:rPr>
            </a:br>
            <a:r>
              <a:rPr lang="sr-Latn-RS" sz="3000" dirty="0" smtClean="0">
                <a:effectLst/>
              </a:rPr>
              <a:t/>
            </a:r>
            <a:br>
              <a:rPr lang="sr-Latn-RS" sz="3000" dirty="0" smtClean="0">
                <a:effectLst/>
              </a:rPr>
            </a:br>
            <a:r>
              <a:rPr lang="sr-Latn-RS" sz="3000" dirty="0">
                <a:effectLst/>
              </a:rPr>
              <a:t/>
            </a:r>
            <a:br>
              <a:rPr lang="sr-Latn-RS" sz="3000" dirty="0">
                <a:effectLst/>
              </a:rPr>
            </a:br>
            <a:r>
              <a:rPr lang="en-US" sz="3000" dirty="0" smtClean="0">
                <a:solidFill>
                  <a:srgbClr val="FF0000"/>
                </a:solidFill>
                <a:effectLst/>
              </a:rPr>
              <a:t>ZAKLJU</a:t>
            </a:r>
            <a:r>
              <a:rPr lang="sr-Latn-RS" sz="3000" dirty="0" smtClean="0">
                <a:solidFill>
                  <a:srgbClr val="FF0000"/>
                </a:solidFill>
                <a:effectLst/>
              </a:rPr>
              <a:t>Č</a:t>
            </a:r>
            <a:r>
              <a:rPr lang="en-US" sz="3000" dirty="0" smtClean="0">
                <a:solidFill>
                  <a:srgbClr val="FF0000"/>
                </a:solidFill>
                <a:effectLst/>
              </a:rPr>
              <a:t>AK:</a:t>
            </a:r>
            <a:r>
              <a:rPr lang="sr-Latn-RS" sz="3000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effectLst/>
              </a:rPr>
              <a:t>Implantna</a:t>
            </a:r>
            <a:r>
              <a:rPr lang="en-US" sz="3000" dirty="0" smtClean="0">
                <a:solidFill>
                  <a:srgbClr val="0070C0"/>
                </a:solidFill>
                <a:effectLst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/>
              </a:rPr>
              <a:t>terapija</a:t>
            </a:r>
            <a:r>
              <a:rPr lang="en-US" sz="3000" dirty="0">
                <a:solidFill>
                  <a:srgbClr val="0070C0"/>
                </a:solidFill>
                <a:effectLst/>
              </a:rPr>
              <a:t> i </a:t>
            </a:r>
            <a:r>
              <a:rPr lang="en-US" sz="3000" dirty="0" err="1">
                <a:solidFill>
                  <a:srgbClr val="0070C0"/>
                </a:solidFill>
                <a:effectLst/>
              </a:rPr>
              <a:t>kod</a:t>
            </a:r>
            <a:r>
              <a:rPr lang="en-US" sz="3000" dirty="0">
                <a:solidFill>
                  <a:srgbClr val="0070C0"/>
                </a:solidFill>
                <a:effectLst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/>
              </a:rPr>
              <a:t>velikih</a:t>
            </a:r>
            <a:r>
              <a:rPr lang="en-US" sz="3000" dirty="0">
                <a:solidFill>
                  <a:srgbClr val="0070C0"/>
                </a:solidFill>
                <a:effectLst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/>
              </a:rPr>
              <a:t>defekata</a:t>
            </a:r>
            <a:r>
              <a:rPr lang="en-US" sz="3000" dirty="0">
                <a:solidFill>
                  <a:srgbClr val="0070C0"/>
                </a:solidFill>
                <a:effectLst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effectLst/>
              </a:rPr>
              <a:t>mo</a:t>
            </a:r>
            <a:r>
              <a:rPr lang="sr-Latn-RS" sz="3000" dirty="0" smtClean="0">
                <a:solidFill>
                  <a:srgbClr val="0070C0"/>
                </a:solidFill>
                <a:effectLst/>
              </a:rPr>
              <a:t>ž</a:t>
            </a:r>
            <a:r>
              <a:rPr lang="en-US" sz="3000" dirty="0" smtClean="0">
                <a:solidFill>
                  <a:srgbClr val="0070C0"/>
                </a:solidFill>
                <a:effectLst/>
              </a:rPr>
              <a:t>e </a:t>
            </a:r>
            <a:r>
              <a:rPr lang="en-US" sz="3000" dirty="0" err="1">
                <a:solidFill>
                  <a:srgbClr val="0070C0"/>
                </a:solidFill>
                <a:effectLst/>
              </a:rPr>
              <a:t>dati</a:t>
            </a:r>
            <a:r>
              <a:rPr lang="en-US" sz="3000" dirty="0">
                <a:solidFill>
                  <a:srgbClr val="0070C0"/>
                </a:solidFill>
                <a:effectLst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/>
              </a:rPr>
              <a:t>dobre</a:t>
            </a:r>
            <a:r>
              <a:rPr lang="en-US" sz="3000" dirty="0">
                <a:solidFill>
                  <a:srgbClr val="0070C0"/>
                </a:solidFill>
                <a:effectLst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/>
              </a:rPr>
              <a:t>rezultate</a:t>
            </a:r>
            <a:r>
              <a:rPr lang="en-US" sz="3000" dirty="0">
                <a:solidFill>
                  <a:srgbClr val="0070C0"/>
                </a:solidFill>
                <a:effectLst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/>
              </a:rPr>
              <a:t>ako</a:t>
            </a:r>
            <a:r>
              <a:rPr lang="en-US" sz="3000" dirty="0">
                <a:solidFill>
                  <a:srgbClr val="0070C0"/>
                </a:solidFill>
                <a:effectLst/>
              </a:rPr>
              <a:t> se </a:t>
            </a:r>
            <a:r>
              <a:rPr lang="en-US" sz="3000" dirty="0" err="1">
                <a:solidFill>
                  <a:srgbClr val="0070C0"/>
                </a:solidFill>
                <a:effectLst/>
              </a:rPr>
              <a:t>dobro</a:t>
            </a:r>
            <a:r>
              <a:rPr lang="en-US" sz="3000" dirty="0">
                <a:solidFill>
                  <a:srgbClr val="0070C0"/>
                </a:solidFill>
                <a:effectLst/>
              </a:rPr>
              <a:t> i </a:t>
            </a:r>
            <a:r>
              <a:rPr lang="en-US" sz="3000" dirty="0" err="1">
                <a:solidFill>
                  <a:srgbClr val="0070C0"/>
                </a:solidFill>
                <a:effectLst/>
              </a:rPr>
              <a:t>pravilno</a:t>
            </a:r>
            <a:r>
              <a:rPr lang="en-US" sz="3000" dirty="0">
                <a:solidFill>
                  <a:srgbClr val="0070C0"/>
                </a:solidFill>
                <a:effectLst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/>
              </a:rPr>
              <a:t>isplanira</a:t>
            </a:r>
            <a:r>
              <a:rPr lang="en-US" sz="3000" dirty="0">
                <a:solidFill>
                  <a:srgbClr val="0070C0"/>
                </a:solidFill>
                <a:effectLst/>
              </a:rPr>
              <a:t> i </a:t>
            </a:r>
            <a:r>
              <a:rPr lang="en-US" sz="3000" dirty="0" err="1">
                <a:solidFill>
                  <a:srgbClr val="0070C0"/>
                </a:solidFill>
                <a:effectLst/>
              </a:rPr>
              <a:t>proceni.Ovakvo</a:t>
            </a:r>
            <a:r>
              <a:rPr lang="en-US" sz="3000" dirty="0">
                <a:solidFill>
                  <a:srgbClr val="0070C0"/>
                </a:solidFill>
                <a:effectLst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/>
              </a:rPr>
              <a:t>protetsko</a:t>
            </a:r>
            <a:r>
              <a:rPr lang="en-US" sz="3000" dirty="0">
                <a:solidFill>
                  <a:srgbClr val="0070C0"/>
                </a:solidFill>
                <a:effectLst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effectLst/>
              </a:rPr>
              <a:t>zbrinjavanje</a:t>
            </a:r>
            <a:r>
              <a:rPr lang="en-US" sz="3000" dirty="0" smtClean="0">
                <a:solidFill>
                  <a:srgbClr val="0070C0"/>
                </a:solidFill>
                <a:effectLst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/>
              </a:rPr>
              <a:t>pacijenata</a:t>
            </a:r>
            <a:r>
              <a:rPr lang="en-US" sz="3000" dirty="0">
                <a:solidFill>
                  <a:srgbClr val="0070C0"/>
                </a:solidFill>
                <a:effectLst/>
              </a:rPr>
              <a:t>, </a:t>
            </a:r>
            <a:r>
              <a:rPr lang="en-US" sz="3000" dirty="0" err="1">
                <a:solidFill>
                  <a:srgbClr val="0070C0"/>
                </a:solidFill>
                <a:effectLst/>
              </a:rPr>
              <a:t>zahteva</a:t>
            </a:r>
            <a:r>
              <a:rPr lang="en-US" sz="3000" dirty="0">
                <a:solidFill>
                  <a:srgbClr val="0070C0"/>
                </a:solidFill>
                <a:effectLst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/>
              </a:rPr>
              <a:t>veliko</a:t>
            </a:r>
            <a:r>
              <a:rPr lang="en-US" sz="3000" dirty="0">
                <a:solidFill>
                  <a:srgbClr val="0070C0"/>
                </a:solidFill>
                <a:effectLst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effectLst/>
              </a:rPr>
              <a:t>implantolo</a:t>
            </a:r>
            <a:r>
              <a:rPr lang="sr-Latn-RS" sz="3000" dirty="0" smtClean="0">
                <a:solidFill>
                  <a:srgbClr val="0070C0"/>
                </a:solidFill>
                <a:effectLst/>
              </a:rPr>
              <a:t>š</a:t>
            </a:r>
            <a:r>
              <a:rPr lang="en-US" sz="3000" dirty="0" err="1" smtClean="0">
                <a:solidFill>
                  <a:srgbClr val="0070C0"/>
                </a:solidFill>
                <a:effectLst/>
              </a:rPr>
              <a:t>ko</a:t>
            </a:r>
            <a:r>
              <a:rPr lang="en-US" sz="3000" dirty="0" smtClean="0">
                <a:solidFill>
                  <a:srgbClr val="0070C0"/>
                </a:solidFill>
                <a:effectLst/>
              </a:rPr>
              <a:t> </a:t>
            </a:r>
            <a:r>
              <a:rPr lang="en-US" sz="3000" dirty="0">
                <a:solidFill>
                  <a:srgbClr val="0070C0"/>
                </a:solidFill>
                <a:effectLst/>
              </a:rPr>
              <a:t>i </a:t>
            </a:r>
            <a:r>
              <a:rPr lang="en-US" sz="3000" dirty="0" err="1">
                <a:solidFill>
                  <a:srgbClr val="0070C0"/>
                </a:solidFill>
                <a:effectLst/>
              </a:rPr>
              <a:t>protetsko</a:t>
            </a:r>
            <a:r>
              <a:rPr lang="en-US" sz="3000" dirty="0">
                <a:solidFill>
                  <a:srgbClr val="0070C0"/>
                </a:solidFill>
                <a:effectLst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effectLst/>
              </a:rPr>
              <a:t>iskustvo</a:t>
            </a:r>
            <a:r>
              <a:rPr lang="sr-Latn-RS" sz="3000" dirty="0" smtClean="0">
                <a:solidFill>
                  <a:srgbClr val="0070C0"/>
                </a:solidFill>
                <a:effectLst/>
              </a:rPr>
              <a:t>. </a:t>
            </a:r>
            <a:r>
              <a:rPr lang="en-US" sz="3000" dirty="0" err="1" smtClean="0">
                <a:solidFill>
                  <a:srgbClr val="0070C0"/>
                </a:solidFill>
                <a:effectLst/>
              </a:rPr>
              <a:t>Pacijent</a:t>
            </a:r>
            <a:r>
              <a:rPr lang="en-US" sz="3000" dirty="0" smtClean="0">
                <a:solidFill>
                  <a:srgbClr val="0070C0"/>
                </a:solidFill>
                <a:effectLst/>
              </a:rPr>
              <a:t> </a:t>
            </a:r>
            <a:r>
              <a:rPr lang="en-US" sz="3000" dirty="0">
                <a:solidFill>
                  <a:srgbClr val="0070C0"/>
                </a:solidFill>
                <a:effectLst/>
              </a:rPr>
              <a:t>je </a:t>
            </a:r>
            <a:r>
              <a:rPr lang="en-US" sz="3000" dirty="0" err="1">
                <a:solidFill>
                  <a:srgbClr val="0070C0"/>
                </a:solidFill>
                <a:effectLst/>
              </a:rPr>
              <a:t>punih</a:t>
            </a:r>
            <a:r>
              <a:rPr lang="en-US" sz="3000" dirty="0">
                <a:solidFill>
                  <a:srgbClr val="0070C0"/>
                </a:solidFill>
                <a:effectLst/>
              </a:rPr>
              <a:t> 20 </a:t>
            </a:r>
            <a:r>
              <a:rPr lang="en-US" sz="3000" dirty="0" err="1">
                <a:solidFill>
                  <a:srgbClr val="0070C0"/>
                </a:solidFill>
                <a:effectLst/>
              </a:rPr>
              <a:t>godina</a:t>
            </a:r>
            <a:r>
              <a:rPr lang="en-US" sz="3000" dirty="0">
                <a:solidFill>
                  <a:srgbClr val="0070C0"/>
                </a:solidFill>
                <a:effectLst/>
              </a:rPr>
              <a:t> </a:t>
            </a:r>
            <a:r>
              <a:rPr lang="sr-Latn-RS" sz="3000" dirty="0" err="1">
                <a:solidFill>
                  <a:srgbClr val="0070C0"/>
                </a:solidFill>
                <a:effectLst/>
              </a:rPr>
              <a:t>ž</a:t>
            </a:r>
            <a:r>
              <a:rPr lang="en-US" sz="3000" dirty="0" err="1" smtClean="0">
                <a:solidFill>
                  <a:srgbClr val="0070C0"/>
                </a:solidFill>
                <a:effectLst/>
              </a:rPr>
              <a:t>eleo</a:t>
            </a:r>
            <a:r>
              <a:rPr lang="en-US" sz="3000" dirty="0" smtClean="0">
                <a:solidFill>
                  <a:srgbClr val="0070C0"/>
                </a:solidFill>
                <a:effectLst/>
              </a:rPr>
              <a:t> </a:t>
            </a:r>
            <a:r>
              <a:rPr lang="sr-Latn-RS" sz="3000" dirty="0" smtClean="0">
                <a:solidFill>
                  <a:srgbClr val="0070C0"/>
                </a:solidFill>
                <a:effectLst/>
              </a:rPr>
              <a:t>da se </a:t>
            </a:r>
            <a:r>
              <a:rPr lang="en-US" sz="3000" dirty="0" err="1" smtClean="0">
                <a:solidFill>
                  <a:srgbClr val="0070C0"/>
                </a:solidFill>
                <a:effectLst/>
              </a:rPr>
              <a:t>oslobodi</a:t>
            </a:r>
            <a:r>
              <a:rPr lang="en-US" sz="3000" dirty="0" smtClean="0">
                <a:solidFill>
                  <a:srgbClr val="0070C0"/>
                </a:solidFill>
                <a:effectLst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effectLst/>
              </a:rPr>
              <a:t>proteze</a:t>
            </a:r>
            <a:r>
              <a:rPr lang="en-US" sz="3000" dirty="0">
                <a:solidFill>
                  <a:srgbClr val="0070C0"/>
                </a:solidFill>
                <a:effectLst/>
              </a:rPr>
              <a:t>, </a:t>
            </a:r>
            <a:r>
              <a:rPr lang="en-US" sz="3000" dirty="0" err="1">
                <a:solidFill>
                  <a:srgbClr val="0070C0"/>
                </a:solidFill>
                <a:effectLst/>
              </a:rPr>
              <a:t>koja</a:t>
            </a:r>
            <a:r>
              <a:rPr lang="en-US" sz="3000" dirty="0">
                <a:solidFill>
                  <a:srgbClr val="0070C0"/>
                </a:solidFill>
                <a:effectLst/>
              </a:rPr>
              <a:t> mu je </a:t>
            </a:r>
            <a:r>
              <a:rPr lang="en-US" sz="3000" dirty="0" err="1">
                <a:solidFill>
                  <a:srgbClr val="0070C0"/>
                </a:solidFill>
                <a:effectLst/>
              </a:rPr>
              <a:t>zadavala</a:t>
            </a:r>
            <a:r>
              <a:rPr lang="en-US" sz="3000" dirty="0">
                <a:solidFill>
                  <a:srgbClr val="0070C0"/>
                </a:solidFill>
                <a:effectLst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/>
              </a:rPr>
              <a:t>velike</a:t>
            </a:r>
            <a:r>
              <a:rPr lang="en-US" sz="3000" dirty="0">
                <a:solidFill>
                  <a:srgbClr val="0070C0"/>
                </a:solidFill>
                <a:effectLst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/>
              </a:rPr>
              <a:t>probleme</a:t>
            </a:r>
            <a:r>
              <a:rPr lang="en-US" sz="3000" dirty="0">
                <a:solidFill>
                  <a:srgbClr val="0070C0"/>
                </a:solidFill>
                <a:effectLst/>
              </a:rPr>
              <a:t>. </a:t>
            </a:r>
            <a:r>
              <a:rPr lang="en-US" sz="3000" dirty="0" err="1">
                <a:solidFill>
                  <a:srgbClr val="0070C0"/>
                </a:solidFill>
                <a:effectLst/>
              </a:rPr>
              <a:t>Postigli</a:t>
            </a:r>
            <a:r>
              <a:rPr lang="en-US" sz="3000" dirty="0">
                <a:solidFill>
                  <a:srgbClr val="0070C0"/>
                </a:solidFill>
                <a:effectLst/>
              </a:rPr>
              <a:t>  </a:t>
            </a:r>
            <a:r>
              <a:rPr lang="en-US" sz="3000" dirty="0" err="1">
                <a:solidFill>
                  <a:srgbClr val="0070C0"/>
                </a:solidFill>
                <a:effectLst/>
              </a:rPr>
              <a:t>smo</a:t>
            </a:r>
            <a:r>
              <a:rPr lang="en-US" sz="3000" dirty="0">
                <a:solidFill>
                  <a:srgbClr val="0070C0"/>
                </a:solidFill>
                <a:effectLst/>
              </a:rPr>
              <a:t> </a:t>
            </a:r>
            <a:r>
              <a:rPr lang="sr-Latn-RS" sz="3000" dirty="0" smtClean="0">
                <a:solidFill>
                  <a:srgbClr val="0070C0"/>
                </a:solidFill>
                <a:effectLst/>
              </a:rPr>
              <a:t>zadovoljavajuće </a:t>
            </a:r>
            <a:r>
              <a:rPr lang="en-US" sz="3000" dirty="0" err="1" smtClean="0">
                <a:solidFill>
                  <a:srgbClr val="0070C0"/>
                </a:solidFill>
                <a:effectLst/>
              </a:rPr>
              <a:t>estetsko</a:t>
            </a:r>
            <a:r>
              <a:rPr lang="en-US" sz="3000" dirty="0" smtClean="0">
                <a:solidFill>
                  <a:srgbClr val="0070C0"/>
                </a:solidFill>
                <a:effectLst/>
              </a:rPr>
              <a:t>,</a:t>
            </a:r>
            <a:r>
              <a:rPr lang="sr-Latn-RS" sz="3000" dirty="0" smtClean="0">
                <a:solidFill>
                  <a:srgbClr val="0070C0"/>
                </a:solidFill>
                <a:effectLst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effectLst/>
              </a:rPr>
              <a:t>funkcionalno</a:t>
            </a:r>
            <a:r>
              <a:rPr lang="en-US" sz="3000" dirty="0" smtClean="0">
                <a:solidFill>
                  <a:srgbClr val="0070C0"/>
                </a:solidFill>
                <a:effectLst/>
              </a:rPr>
              <a:t> </a:t>
            </a:r>
            <a:r>
              <a:rPr lang="en-US" sz="3000" dirty="0">
                <a:solidFill>
                  <a:srgbClr val="0070C0"/>
                </a:solidFill>
                <a:effectLst/>
              </a:rPr>
              <a:t>i </a:t>
            </a:r>
            <a:r>
              <a:rPr lang="en-US" sz="3000" dirty="0" err="1">
                <a:solidFill>
                  <a:srgbClr val="0070C0"/>
                </a:solidFill>
                <a:effectLst/>
              </a:rPr>
              <a:t>fonetsko</a:t>
            </a:r>
            <a:r>
              <a:rPr lang="en-US" sz="3000" dirty="0">
                <a:solidFill>
                  <a:srgbClr val="0070C0"/>
                </a:solidFill>
                <a:effectLst/>
              </a:rPr>
              <a:t> </a:t>
            </a:r>
            <a:r>
              <a:rPr lang="en-US" sz="3000" dirty="0" smtClean="0">
                <a:solidFill>
                  <a:srgbClr val="0070C0"/>
                </a:solidFill>
                <a:effectLst/>
              </a:rPr>
              <a:t>re</a:t>
            </a:r>
            <a:r>
              <a:rPr lang="sr-Latn-RS" sz="3000" dirty="0" smtClean="0">
                <a:solidFill>
                  <a:srgbClr val="0070C0"/>
                </a:solidFill>
                <a:effectLst/>
              </a:rPr>
              <a:t>š</a:t>
            </a:r>
            <a:r>
              <a:rPr lang="en-US" sz="3000" dirty="0" err="1" smtClean="0">
                <a:solidFill>
                  <a:srgbClr val="0070C0"/>
                </a:solidFill>
                <a:effectLst/>
              </a:rPr>
              <a:t>enje</a:t>
            </a:r>
            <a:r>
              <a:rPr lang="en-US" sz="3000" dirty="0" smtClean="0">
                <a:solidFill>
                  <a:srgbClr val="0070C0"/>
                </a:solidFill>
                <a:effectLst/>
              </a:rPr>
              <a:t>.</a:t>
            </a:r>
            <a:r>
              <a:rPr lang="sr-Latn-RS" sz="3000" dirty="0" smtClean="0">
                <a:solidFill>
                  <a:srgbClr val="0070C0"/>
                </a:solidFill>
                <a:effectLst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effectLst/>
              </a:rPr>
              <a:t>Pacijentu</a:t>
            </a:r>
            <a:r>
              <a:rPr lang="en-US" sz="3000" dirty="0" smtClean="0">
                <a:solidFill>
                  <a:srgbClr val="0070C0"/>
                </a:solidFill>
                <a:effectLst/>
              </a:rPr>
              <a:t>  </a:t>
            </a:r>
            <a:r>
              <a:rPr lang="en-US" sz="3000" dirty="0">
                <a:solidFill>
                  <a:srgbClr val="0070C0"/>
                </a:solidFill>
                <a:effectLst/>
              </a:rPr>
              <a:t>se </a:t>
            </a:r>
            <a:r>
              <a:rPr lang="en-US" sz="3000" dirty="0" err="1">
                <a:solidFill>
                  <a:srgbClr val="0070C0"/>
                </a:solidFill>
                <a:effectLst/>
              </a:rPr>
              <a:t>vratilo</a:t>
            </a:r>
            <a:r>
              <a:rPr lang="en-US" sz="3000" dirty="0">
                <a:solidFill>
                  <a:srgbClr val="0070C0"/>
                </a:solidFill>
                <a:effectLst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/>
              </a:rPr>
              <a:t>samopouzdanje</a:t>
            </a:r>
            <a:r>
              <a:rPr lang="en-US" sz="3000" dirty="0">
                <a:solidFill>
                  <a:srgbClr val="0070C0"/>
                </a:solidFill>
                <a:effectLst/>
              </a:rPr>
              <a:t> i </a:t>
            </a:r>
            <a:r>
              <a:rPr lang="en-US" sz="3000" dirty="0" err="1" smtClean="0">
                <a:solidFill>
                  <a:srgbClr val="0070C0"/>
                </a:solidFill>
                <a:effectLst/>
              </a:rPr>
              <a:t>uklju</a:t>
            </a:r>
            <a:r>
              <a:rPr lang="sr-Latn-RS" sz="3000" dirty="0" smtClean="0">
                <a:solidFill>
                  <a:srgbClr val="0070C0"/>
                </a:solidFill>
                <a:effectLst/>
              </a:rPr>
              <a:t>č</a:t>
            </a:r>
            <a:r>
              <a:rPr lang="en-US" sz="3000" dirty="0" err="1" smtClean="0">
                <a:solidFill>
                  <a:srgbClr val="0070C0"/>
                </a:solidFill>
                <a:effectLst/>
              </a:rPr>
              <a:t>io</a:t>
            </a:r>
            <a:r>
              <a:rPr lang="en-US" sz="3000" dirty="0" smtClean="0">
                <a:solidFill>
                  <a:srgbClr val="0070C0"/>
                </a:solidFill>
                <a:effectLst/>
              </a:rPr>
              <a:t> </a:t>
            </a:r>
            <a:r>
              <a:rPr lang="en-US" sz="3000" dirty="0">
                <a:solidFill>
                  <a:srgbClr val="0070C0"/>
                </a:solidFill>
                <a:effectLst/>
              </a:rPr>
              <a:t>se u </a:t>
            </a:r>
            <a:r>
              <a:rPr lang="en-US" sz="3000" dirty="0" err="1">
                <a:solidFill>
                  <a:srgbClr val="0070C0"/>
                </a:solidFill>
                <a:effectLst/>
              </a:rPr>
              <a:t>sve</a:t>
            </a:r>
            <a:r>
              <a:rPr lang="en-US" sz="3000" dirty="0">
                <a:solidFill>
                  <a:srgbClr val="0070C0"/>
                </a:solidFill>
                <a:effectLst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/>
              </a:rPr>
              <a:t>zivotne</a:t>
            </a:r>
            <a:r>
              <a:rPr lang="en-US" sz="3000" dirty="0">
                <a:solidFill>
                  <a:srgbClr val="0070C0"/>
                </a:solidFill>
                <a:effectLst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effectLst/>
              </a:rPr>
              <a:t>tokove</a:t>
            </a:r>
            <a:r>
              <a:rPr lang="sr-Latn-RS" sz="3000" dirty="0" smtClean="0">
                <a:solidFill>
                  <a:srgbClr val="0070C0"/>
                </a:solidFill>
                <a:effectLst/>
              </a:rPr>
              <a:t>.</a:t>
            </a:r>
            <a:r>
              <a:rPr lang="en-US" sz="3000" dirty="0" smtClean="0">
                <a:solidFill>
                  <a:srgbClr val="0070C0"/>
                </a:solidFill>
                <a:effectLst/>
              </a:rPr>
              <a:t> </a:t>
            </a:r>
            <a:r>
              <a:rPr lang="en-US" dirty="0">
                <a:solidFill>
                  <a:srgbClr val="0070C0"/>
                </a:solidFill>
                <a:effectLst/>
              </a:rPr>
              <a:t/>
            </a:r>
            <a:br>
              <a:rPr lang="en-US" dirty="0">
                <a:solidFill>
                  <a:srgbClr val="0070C0"/>
                </a:solidFill>
                <a:effectLst/>
              </a:rPr>
            </a:b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32714"/>
            <a:ext cx="2743200" cy="944245"/>
          </a:xfrm>
          <a:prstGeom prst="rect">
            <a:avLst/>
          </a:prstGeom>
        </p:spPr>
      </p:pic>
      <p:pic>
        <p:nvPicPr>
          <p:cNvPr id="11" name="Picture 5" descr="C:\Users\Branislav\Desktop\1111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765" y="501259"/>
            <a:ext cx="1184563" cy="4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Branislav\Desktop\2222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178" y="501259"/>
            <a:ext cx="1134396" cy="51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6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Branislav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0"/>
            <a:ext cx="122872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Branislav\Desktop\si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565" y="0"/>
            <a:ext cx="12096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29000" y="62484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23-24.11.2018 </a:t>
            </a:r>
            <a:r>
              <a:rPr lang="en-US" b="1" dirty="0" smtClean="0"/>
              <a:t> Beograd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65430"/>
            <a:ext cx="2743200" cy="9442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67004"/>
            <a:ext cx="3124200" cy="24905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659125"/>
            <a:ext cx="3124200" cy="2438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657601"/>
            <a:ext cx="3294888" cy="2417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077" y="1066800"/>
            <a:ext cx="3288411" cy="2487549"/>
          </a:xfrm>
          <a:prstGeom prst="rect">
            <a:avLst/>
          </a:prstGeom>
        </p:spPr>
      </p:pic>
      <p:pic>
        <p:nvPicPr>
          <p:cNvPr id="14" name="Picture 5" descr="C:\Users\Branislav\Desktop\1111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189" y="404021"/>
            <a:ext cx="1184563" cy="4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Branislav\Desktop\2222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602" y="404021"/>
            <a:ext cx="1134396" cy="51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99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Branislav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0"/>
            <a:ext cx="122872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Branislav\Desktop\si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565" y="0"/>
            <a:ext cx="12096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29000" y="62484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23-24.11.2018 </a:t>
            </a:r>
            <a:r>
              <a:rPr lang="en-US" b="1" dirty="0" smtClean="0"/>
              <a:t> Beograd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049034"/>
            <a:ext cx="8686800" cy="1524000"/>
          </a:xfrm>
        </p:spPr>
        <p:txBody>
          <a:bodyPr>
            <a:normAutofit/>
          </a:bodyPr>
          <a:lstStyle/>
          <a:p>
            <a:pPr algn="ctr"/>
            <a:r>
              <a:rPr lang="sr-Latn-RS" sz="3500" dirty="0" smtClean="0"/>
              <a:t>    </a:t>
            </a:r>
            <a:r>
              <a:rPr lang="sr-Latn-RS" sz="4400" dirty="0" smtClean="0">
                <a:solidFill>
                  <a:srgbClr val="FF0000"/>
                </a:solidFill>
              </a:rPr>
              <a:t>H V A L A  N A   P A Ž NJ I !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75577"/>
            <a:ext cx="2743200" cy="944245"/>
          </a:xfrm>
          <a:prstGeom prst="rect">
            <a:avLst/>
          </a:prstGeom>
        </p:spPr>
      </p:pic>
      <p:pic>
        <p:nvPicPr>
          <p:cNvPr id="16" name="Picture 5" descr="C:\Users\Branislav\Desktop\1111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37" y="533400"/>
            <a:ext cx="1184563" cy="4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:\Users\Branislav\Desktop\2222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650" y="533400"/>
            <a:ext cx="1134396" cy="51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Branislav\Desktop\tim-implant-centar-stojanovi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095" y="2209800"/>
            <a:ext cx="5333999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17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Branislav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70" y="116712"/>
            <a:ext cx="122872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Branislav\Desktop\si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2096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05200" y="6337316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23-24.11.2018 Beograd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1224"/>
            <a:ext cx="3276600" cy="114065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81000" y="1439354"/>
            <a:ext cx="8229600" cy="3230562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2800" dirty="0" smtClean="0">
                <a:solidFill>
                  <a:srgbClr val="0070C0"/>
                </a:solidFill>
              </a:rPr>
              <a:t/>
            </a:r>
            <a:br>
              <a:rPr lang="en-US" sz="2800" dirty="0" smtClean="0">
                <a:solidFill>
                  <a:srgbClr val="0070C0"/>
                </a:solidFill>
              </a:rPr>
            </a:br>
            <a:r>
              <a:rPr lang="en-US" sz="2800" dirty="0" smtClean="0">
                <a:solidFill>
                  <a:srgbClr val="0070C0"/>
                </a:solidFill>
              </a:rPr>
              <a:t/>
            </a:r>
            <a:br>
              <a:rPr lang="en-US" sz="2800" dirty="0" smtClean="0">
                <a:solidFill>
                  <a:srgbClr val="0070C0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RE</a:t>
            </a:r>
            <a:r>
              <a:rPr lang="sr-Latn-RS" sz="2800" dirty="0" smtClean="0">
                <a:solidFill>
                  <a:srgbClr val="FF0000"/>
                </a:solidFill>
              </a:rPr>
              <a:t>Š</a:t>
            </a:r>
            <a:r>
              <a:rPr lang="en-US" sz="2800" dirty="0" smtClean="0">
                <a:solidFill>
                  <a:srgbClr val="FF0000"/>
                </a:solidFill>
              </a:rPr>
              <a:t>AVANJE  </a:t>
            </a:r>
            <a:r>
              <a:rPr lang="en-US" sz="2800" dirty="0" err="1" smtClean="0">
                <a:solidFill>
                  <a:srgbClr val="0070C0"/>
                </a:solidFill>
              </a:rPr>
              <a:t>ovakvih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defekata</a:t>
            </a:r>
            <a:r>
              <a:rPr lang="en-US" sz="2800" dirty="0" smtClean="0">
                <a:solidFill>
                  <a:srgbClr val="0070C0"/>
                </a:solidFill>
              </a:rPr>
              <a:t>  </a:t>
            </a:r>
            <a:r>
              <a:rPr lang="en-US" sz="2800" dirty="0" err="1" smtClean="0">
                <a:solidFill>
                  <a:srgbClr val="0070C0"/>
                </a:solidFill>
              </a:rPr>
              <a:t>zahteva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stru</a:t>
            </a:r>
            <a:r>
              <a:rPr lang="sr-Latn-RS" sz="2800" dirty="0" smtClean="0">
                <a:solidFill>
                  <a:srgbClr val="0070C0"/>
                </a:solidFill>
              </a:rPr>
              <a:t>č</a:t>
            </a:r>
            <a:r>
              <a:rPr lang="en-US" sz="2800" dirty="0" err="1" smtClean="0">
                <a:solidFill>
                  <a:srgbClr val="0070C0"/>
                </a:solidFill>
              </a:rPr>
              <a:t>nost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lekara</a:t>
            </a:r>
            <a:r>
              <a:rPr lang="en-US" sz="2800" dirty="0" smtClean="0">
                <a:solidFill>
                  <a:srgbClr val="0070C0"/>
                </a:solidFill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</a:rPr>
              <a:t>bolni</a:t>
            </a:r>
            <a:r>
              <a:rPr lang="sr-Latn-RS" sz="2800" dirty="0" smtClean="0">
                <a:solidFill>
                  <a:srgbClr val="0070C0"/>
                </a:solidFill>
              </a:rPr>
              <a:t>č</a:t>
            </a:r>
            <a:r>
              <a:rPr lang="en-US" sz="2800" dirty="0" err="1" smtClean="0">
                <a:solidFill>
                  <a:srgbClr val="0070C0"/>
                </a:solidFill>
              </a:rPr>
              <a:t>ke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uslove</a:t>
            </a:r>
            <a:r>
              <a:rPr lang="en-US" sz="2800" dirty="0" smtClean="0">
                <a:solidFill>
                  <a:srgbClr val="0070C0"/>
                </a:solidFill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</a:rPr>
              <a:t>veliku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traumu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za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pacijenta</a:t>
            </a:r>
            <a:r>
              <a:rPr lang="en-US" sz="2800" dirty="0" smtClean="0">
                <a:solidFill>
                  <a:srgbClr val="0070C0"/>
                </a:solidFill>
              </a:rPr>
              <a:t>, a </a:t>
            </a:r>
            <a:r>
              <a:rPr lang="en-US" sz="2800" dirty="0" err="1" smtClean="0">
                <a:solidFill>
                  <a:srgbClr val="0070C0"/>
                </a:solidFill>
              </a:rPr>
              <a:t>uspeh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nije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uvek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zadovoljavaju</a:t>
            </a:r>
            <a:r>
              <a:rPr lang="sr-Latn-RS" sz="2800" dirty="0" smtClean="0">
                <a:solidFill>
                  <a:srgbClr val="0070C0"/>
                </a:solidFill>
              </a:rPr>
              <a:t>ć</a:t>
            </a:r>
            <a:r>
              <a:rPr lang="en-US" sz="2800" dirty="0" smtClean="0">
                <a:solidFill>
                  <a:srgbClr val="0070C0"/>
                </a:solidFill>
              </a:rPr>
              <a:t>i i </a:t>
            </a:r>
            <a:r>
              <a:rPr lang="en-US" sz="2800" dirty="0" err="1" smtClean="0">
                <a:solidFill>
                  <a:srgbClr val="0070C0"/>
                </a:solidFill>
              </a:rPr>
              <a:t>izvestan</a:t>
            </a:r>
            <a:r>
              <a:rPr lang="en-US" sz="2800" dirty="0" smtClean="0">
                <a:solidFill>
                  <a:srgbClr val="0070C0"/>
                </a:solidFill>
              </a:rPr>
              <a:t>.</a:t>
            </a:r>
            <a:r>
              <a:rPr lang="sr-Latn-RS" sz="2000" dirty="0" smtClean="0">
                <a:solidFill>
                  <a:srgbClr val="0070C0"/>
                </a:solidFill>
              </a:rPr>
              <a:t/>
            </a:r>
            <a:br>
              <a:rPr lang="sr-Latn-RS" sz="2000" dirty="0" smtClean="0">
                <a:solidFill>
                  <a:srgbClr val="0070C0"/>
                </a:solidFill>
              </a:rPr>
            </a:br>
            <a:r>
              <a:rPr lang="sr-Latn-RS" sz="2000" dirty="0" smtClean="0"/>
              <a:t/>
            </a:r>
            <a:br>
              <a:rPr lang="sr-Latn-RS" sz="2000" dirty="0" smtClean="0"/>
            </a:br>
            <a:endParaRPr lang="en-US" sz="1200" dirty="0"/>
          </a:p>
        </p:txBody>
      </p:sp>
      <p:pic>
        <p:nvPicPr>
          <p:cNvPr id="17" name="Picture 5" descr="C:\Users\Branislav\Desktop\1111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37" y="642237"/>
            <a:ext cx="1184563" cy="4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Branislav\Desktop\2222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650" y="642237"/>
            <a:ext cx="1134396" cy="51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19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76" y="1221867"/>
            <a:ext cx="3468624" cy="4569333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UZROK</a:t>
            </a:r>
            <a:r>
              <a:rPr lang="en-US" sz="2400" b="1" dirty="0" smtClean="0">
                <a:solidFill>
                  <a:srgbClr val="0070C0"/>
                </a:solidFill>
              </a:rPr>
              <a:t>  </a:t>
            </a:r>
            <a:r>
              <a:rPr lang="en-US" sz="2400" b="1" dirty="0" err="1" smtClean="0">
                <a:solidFill>
                  <a:srgbClr val="0070C0"/>
                </a:solidFill>
              </a:rPr>
              <a:t>defekta</a:t>
            </a:r>
            <a:r>
              <a:rPr lang="en-US" sz="2400" b="1" dirty="0" smtClean="0">
                <a:solidFill>
                  <a:srgbClr val="0070C0"/>
                </a:solidFill>
              </a:rPr>
              <a:t>  </a:t>
            </a:r>
            <a:r>
              <a:rPr lang="en-US" sz="2400" b="1" dirty="0" err="1" smtClean="0">
                <a:solidFill>
                  <a:srgbClr val="0070C0"/>
                </a:solidFill>
              </a:rPr>
              <a:t>kod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na</a:t>
            </a:r>
            <a:r>
              <a:rPr lang="sr-Latn-RS" sz="2400" b="1" dirty="0" smtClean="0">
                <a:solidFill>
                  <a:srgbClr val="0070C0"/>
                </a:solidFill>
              </a:rPr>
              <a:t>š</a:t>
            </a:r>
            <a:r>
              <a:rPr lang="en-US" sz="2400" b="1" dirty="0" err="1" smtClean="0">
                <a:solidFill>
                  <a:srgbClr val="0070C0"/>
                </a:solidFill>
              </a:rPr>
              <a:t>eg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pacijenta</a:t>
            </a:r>
            <a:r>
              <a:rPr lang="en-US" sz="2400" b="1" dirty="0" smtClean="0">
                <a:solidFill>
                  <a:srgbClr val="0070C0"/>
                </a:solidFill>
              </a:rPr>
              <a:t>, je </a:t>
            </a:r>
            <a:r>
              <a:rPr lang="en-US" sz="2400" b="1" dirty="0" smtClean="0">
                <a:solidFill>
                  <a:srgbClr val="FF0000"/>
                </a:solidFill>
              </a:rPr>
              <a:t>RATNA TRAUMA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izazvana</a:t>
            </a:r>
            <a:r>
              <a:rPr lang="en-US" sz="2400" b="1" dirty="0" smtClean="0">
                <a:solidFill>
                  <a:srgbClr val="0070C0"/>
                </a:solidFill>
              </a:rPr>
              <a:t> Dum-Dum </a:t>
            </a:r>
            <a:r>
              <a:rPr lang="en-US" sz="2400" b="1" dirty="0" err="1" smtClean="0">
                <a:solidFill>
                  <a:srgbClr val="0070C0"/>
                </a:solidFill>
              </a:rPr>
              <a:t>metkom</a:t>
            </a:r>
            <a:r>
              <a:rPr lang="en-US" sz="2400" b="1" dirty="0" smtClean="0">
                <a:solidFill>
                  <a:srgbClr val="0070C0"/>
                </a:solidFill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</a:rPr>
              <a:t>tokom</a:t>
            </a:r>
            <a:r>
              <a:rPr lang="en-US" sz="2400" b="1" dirty="0" smtClean="0">
                <a:solidFill>
                  <a:srgbClr val="0070C0"/>
                </a:solidFill>
              </a:rPr>
              <a:t> rata u </a:t>
            </a:r>
            <a:r>
              <a:rPr lang="en-US" sz="2400" b="1" dirty="0" err="1" smtClean="0">
                <a:solidFill>
                  <a:srgbClr val="0070C0"/>
                </a:solidFill>
              </a:rPr>
              <a:t>BiH</a:t>
            </a:r>
            <a:r>
              <a:rPr lang="sr-Latn-RS" sz="2400" dirty="0" smtClean="0">
                <a:solidFill>
                  <a:srgbClr val="0070C0"/>
                </a:solidFill>
              </a:rPr>
              <a:t>, maj </a:t>
            </a:r>
            <a:r>
              <a:rPr lang="en-US" sz="2400" dirty="0" smtClean="0">
                <a:solidFill>
                  <a:srgbClr val="0070C0"/>
                </a:solidFill>
              </a:rPr>
              <a:t>`93. </a:t>
            </a:r>
            <a:r>
              <a:rPr lang="en-US" sz="2400" dirty="0" err="1" smtClean="0">
                <a:solidFill>
                  <a:srgbClr val="0070C0"/>
                </a:solidFill>
              </a:rPr>
              <a:t>godine</a:t>
            </a:r>
            <a:r>
              <a:rPr lang="en-US" sz="2400" dirty="0" smtClean="0">
                <a:solidFill>
                  <a:srgbClr val="0070C0"/>
                </a:solidFill>
              </a:rPr>
              <a:t>. </a:t>
            </a:r>
            <a:r>
              <a:rPr lang="en-US" sz="2700" dirty="0" smtClean="0">
                <a:solidFill>
                  <a:srgbClr val="0070C0"/>
                </a:solidFill>
              </a:rPr>
              <a:t/>
            </a:r>
            <a:br>
              <a:rPr lang="en-US" sz="2700" dirty="0" smtClean="0">
                <a:solidFill>
                  <a:srgbClr val="0070C0"/>
                </a:solidFill>
              </a:rPr>
            </a:br>
            <a:r>
              <a:rPr lang="en-US" sz="2700" b="1" dirty="0" smtClean="0">
                <a:solidFill>
                  <a:srgbClr val="0070C0"/>
                </a:solidFill>
              </a:rPr>
              <a:t> </a:t>
            </a:r>
            <a:br>
              <a:rPr lang="en-US" sz="2700" b="1" dirty="0" smtClean="0">
                <a:solidFill>
                  <a:srgbClr val="0070C0"/>
                </a:solidFill>
              </a:rPr>
            </a:br>
            <a:r>
              <a:rPr lang="sr-Latn-RS" sz="2400" dirty="0" smtClean="0"/>
              <a:t/>
            </a:r>
            <a:br>
              <a:rPr lang="sr-Latn-RS" sz="2400" dirty="0" smtClean="0"/>
            </a:b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339718" y="6324600"/>
            <a:ext cx="2409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23-24.11.2018 Beograd</a:t>
            </a:r>
            <a:endParaRPr lang="en-US" dirty="0"/>
          </a:p>
        </p:txBody>
      </p:sp>
      <p:pic>
        <p:nvPicPr>
          <p:cNvPr id="6" name="Picture 3" descr="C:\Users\Branislav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72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Branislav\Desktop\si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73850"/>
            <a:ext cx="12096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339468"/>
            <a:ext cx="5105400" cy="426720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1224"/>
            <a:ext cx="3276600" cy="1140650"/>
          </a:xfrm>
          <a:prstGeom prst="rect">
            <a:avLst/>
          </a:prstGeom>
        </p:spPr>
      </p:pic>
      <p:pic>
        <p:nvPicPr>
          <p:cNvPr id="14" name="Picture 5" descr="C:\Users\Branislav\Desktop\1111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37" y="642237"/>
            <a:ext cx="1184563" cy="4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Branislav\Desktop\2222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650" y="642237"/>
            <a:ext cx="1134396" cy="51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85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idx="1"/>
          </p:nvPr>
        </p:nvSpPr>
        <p:spPr>
          <a:xfrm>
            <a:off x="533400" y="2057400"/>
            <a:ext cx="8229600" cy="2862072"/>
          </a:xfrm>
        </p:spPr>
        <p:txBody>
          <a:bodyPr>
            <a:normAutofit fontScale="97500"/>
          </a:bodyPr>
          <a:lstStyle/>
          <a:p>
            <a:pPr marL="109728" indent="0">
              <a:buNone/>
            </a:pPr>
            <a:r>
              <a:rPr lang="en-US" sz="2700" b="1" dirty="0" err="1" smtClean="0">
                <a:solidFill>
                  <a:srgbClr val="0070C0"/>
                </a:solidFill>
              </a:rPr>
              <a:t>Pacijentu</a:t>
            </a:r>
            <a:r>
              <a:rPr lang="en-US" sz="2700" b="1" dirty="0" smtClean="0">
                <a:solidFill>
                  <a:srgbClr val="0070C0"/>
                </a:solidFill>
              </a:rPr>
              <a:t> </a:t>
            </a:r>
            <a:r>
              <a:rPr lang="en-US" sz="2700" b="1" dirty="0" err="1">
                <a:solidFill>
                  <a:srgbClr val="0070C0"/>
                </a:solidFill>
              </a:rPr>
              <a:t>su</a:t>
            </a:r>
            <a:r>
              <a:rPr lang="en-US" sz="2700" b="1" dirty="0">
                <a:solidFill>
                  <a:srgbClr val="0070C0"/>
                </a:solidFill>
              </a:rPr>
              <a:t> </a:t>
            </a:r>
            <a:r>
              <a:rPr lang="en-US" sz="2700" b="1" dirty="0" err="1">
                <a:solidFill>
                  <a:srgbClr val="0070C0"/>
                </a:solidFill>
              </a:rPr>
              <a:t>nakon</a:t>
            </a:r>
            <a:r>
              <a:rPr lang="en-US" sz="2700" b="1" dirty="0">
                <a:solidFill>
                  <a:srgbClr val="0070C0"/>
                </a:solidFill>
              </a:rPr>
              <a:t> </a:t>
            </a:r>
            <a:r>
              <a:rPr lang="en-US" sz="2700" b="1" dirty="0" err="1">
                <a:solidFill>
                  <a:srgbClr val="0070C0"/>
                </a:solidFill>
              </a:rPr>
              <a:t>traume</a:t>
            </a:r>
            <a:r>
              <a:rPr lang="en-US" sz="2700" b="1" dirty="0">
                <a:solidFill>
                  <a:srgbClr val="0070C0"/>
                </a:solidFill>
              </a:rPr>
              <a:t> </a:t>
            </a:r>
            <a:r>
              <a:rPr lang="en-US" sz="2700" b="1" dirty="0" err="1">
                <a:solidFill>
                  <a:srgbClr val="0070C0"/>
                </a:solidFill>
              </a:rPr>
              <a:t>koju</a:t>
            </a:r>
            <a:r>
              <a:rPr lang="en-US" sz="2700" b="1" dirty="0">
                <a:solidFill>
                  <a:srgbClr val="0070C0"/>
                </a:solidFill>
              </a:rPr>
              <a:t> je </a:t>
            </a:r>
            <a:r>
              <a:rPr lang="en-US" sz="2700" b="1" dirty="0" smtClean="0">
                <a:solidFill>
                  <a:srgbClr val="0070C0"/>
                </a:solidFill>
              </a:rPr>
              <a:t>do</a:t>
            </a:r>
            <a:r>
              <a:rPr lang="sr-Latn-RS" b="1" dirty="0">
                <a:solidFill>
                  <a:srgbClr val="0070C0"/>
                </a:solidFill>
              </a:rPr>
              <a:t>ž</a:t>
            </a:r>
            <a:r>
              <a:rPr lang="en-US" sz="2700" b="1" dirty="0" err="1" smtClean="0">
                <a:solidFill>
                  <a:srgbClr val="0070C0"/>
                </a:solidFill>
              </a:rPr>
              <a:t>iveo</a:t>
            </a:r>
            <a:r>
              <a:rPr lang="en-US" sz="2700" b="1" dirty="0" smtClean="0">
                <a:solidFill>
                  <a:srgbClr val="0070C0"/>
                </a:solidFill>
              </a:rPr>
              <a:t> </a:t>
            </a:r>
            <a:r>
              <a:rPr lang="en-US" sz="2700" b="1" dirty="0">
                <a:solidFill>
                  <a:srgbClr val="0070C0"/>
                </a:solidFill>
              </a:rPr>
              <a:t>u </a:t>
            </a:r>
            <a:endParaRPr lang="en-US" sz="2700" b="1" dirty="0" smtClean="0">
              <a:solidFill>
                <a:srgbClr val="0070C0"/>
              </a:solidFill>
            </a:endParaRPr>
          </a:p>
          <a:p>
            <a:pPr marL="109728" indent="0">
              <a:buNone/>
            </a:pPr>
            <a:r>
              <a:rPr lang="en-US" sz="2700" b="1" dirty="0" err="1" smtClean="0">
                <a:solidFill>
                  <a:srgbClr val="0070C0"/>
                </a:solidFill>
              </a:rPr>
              <a:t>ratu</a:t>
            </a:r>
            <a:r>
              <a:rPr lang="en-US" sz="2700" b="1" dirty="0" smtClean="0">
                <a:solidFill>
                  <a:srgbClr val="0070C0"/>
                </a:solidFill>
              </a:rPr>
              <a:t>, </a:t>
            </a:r>
            <a:r>
              <a:rPr lang="en-US" sz="2700" b="1" dirty="0" err="1" smtClean="0">
                <a:solidFill>
                  <a:srgbClr val="0070C0"/>
                </a:solidFill>
              </a:rPr>
              <a:t>na</a:t>
            </a:r>
            <a:r>
              <a:rPr lang="en-US" sz="2700" dirty="0" smtClean="0">
                <a:solidFill>
                  <a:srgbClr val="0070C0"/>
                </a:solidFill>
              </a:rPr>
              <a:t> </a:t>
            </a:r>
            <a:r>
              <a:rPr lang="en-US" sz="2700" b="1" dirty="0" smtClean="0">
                <a:solidFill>
                  <a:srgbClr val="FF0000"/>
                </a:solidFill>
              </a:rPr>
              <a:t>VMA </a:t>
            </a:r>
            <a:r>
              <a:rPr lang="en-US" sz="2700" b="1" dirty="0">
                <a:solidFill>
                  <a:srgbClr val="0070C0"/>
                </a:solidFill>
              </a:rPr>
              <a:t>u </a:t>
            </a:r>
            <a:r>
              <a:rPr lang="en-US" sz="2700" b="1" dirty="0" err="1">
                <a:solidFill>
                  <a:srgbClr val="0070C0"/>
                </a:solidFill>
              </a:rPr>
              <a:t>Beogradu</a:t>
            </a:r>
            <a:r>
              <a:rPr lang="en-US" sz="2700" b="1" dirty="0">
                <a:solidFill>
                  <a:srgbClr val="0070C0"/>
                </a:solidFill>
              </a:rPr>
              <a:t>, </a:t>
            </a:r>
            <a:r>
              <a:rPr lang="en-US" sz="2700" b="1" dirty="0" err="1" smtClean="0">
                <a:solidFill>
                  <a:srgbClr val="0070C0"/>
                </a:solidFill>
              </a:rPr>
              <a:t>uspe</a:t>
            </a:r>
            <a:r>
              <a:rPr lang="sr-Latn-RS" b="1" dirty="0">
                <a:solidFill>
                  <a:srgbClr val="0070C0"/>
                </a:solidFill>
              </a:rPr>
              <a:t>š</a:t>
            </a:r>
            <a:r>
              <a:rPr lang="en-US" sz="2700" b="1" dirty="0" smtClean="0">
                <a:solidFill>
                  <a:srgbClr val="0070C0"/>
                </a:solidFill>
              </a:rPr>
              <a:t>no </a:t>
            </a:r>
            <a:r>
              <a:rPr lang="en-US" sz="2700" b="1" dirty="0" err="1">
                <a:solidFill>
                  <a:srgbClr val="0070C0"/>
                </a:solidFill>
              </a:rPr>
              <a:t>sanirane</a:t>
            </a:r>
            <a:r>
              <a:rPr lang="en-US" sz="2700" b="1" dirty="0">
                <a:solidFill>
                  <a:srgbClr val="0070C0"/>
                </a:solidFill>
              </a:rPr>
              <a:t> </a:t>
            </a:r>
            <a:endParaRPr lang="en-US" sz="2700" b="1" dirty="0" smtClean="0">
              <a:solidFill>
                <a:srgbClr val="0070C0"/>
              </a:solidFill>
            </a:endParaRPr>
          </a:p>
          <a:p>
            <a:pPr marL="109728" indent="0">
              <a:buNone/>
            </a:pPr>
            <a:r>
              <a:rPr lang="en-US" sz="2700" b="1" dirty="0" err="1" smtClean="0">
                <a:solidFill>
                  <a:srgbClr val="0070C0"/>
                </a:solidFill>
              </a:rPr>
              <a:t>mekotkivne</a:t>
            </a:r>
            <a:r>
              <a:rPr lang="en-US" sz="2700" b="1" dirty="0" smtClean="0">
                <a:solidFill>
                  <a:srgbClr val="0070C0"/>
                </a:solidFill>
              </a:rPr>
              <a:t> i </a:t>
            </a:r>
            <a:r>
              <a:rPr lang="en-US" sz="2700" b="1" dirty="0" err="1" smtClean="0">
                <a:solidFill>
                  <a:srgbClr val="0070C0"/>
                </a:solidFill>
              </a:rPr>
              <a:t>ko</a:t>
            </a:r>
            <a:r>
              <a:rPr lang="sr-Latn-RS" b="1" dirty="0">
                <a:solidFill>
                  <a:srgbClr val="0070C0"/>
                </a:solidFill>
              </a:rPr>
              <a:t>š</a:t>
            </a:r>
            <a:r>
              <a:rPr lang="en-US" sz="2700" b="1" dirty="0" err="1" smtClean="0">
                <a:solidFill>
                  <a:srgbClr val="0070C0"/>
                </a:solidFill>
              </a:rPr>
              <a:t>tane</a:t>
            </a:r>
            <a:r>
              <a:rPr lang="en-US" sz="2700" b="1" dirty="0" smtClean="0">
                <a:solidFill>
                  <a:srgbClr val="0070C0"/>
                </a:solidFill>
              </a:rPr>
              <a:t> </a:t>
            </a:r>
            <a:r>
              <a:rPr lang="en-US" sz="2700" b="1" dirty="0" err="1" smtClean="0">
                <a:solidFill>
                  <a:srgbClr val="0070C0"/>
                </a:solidFill>
              </a:rPr>
              <a:t>povrede</a:t>
            </a:r>
            <a:r>
              <a:rPr lang="en-US" sz="2700" b="1" dirty="0" smtClean="0">
                <a:solidFill>
                  <a:srgbClr val="0070C0"/>
                </a:solidFill>
              </a:rPr>
              <a:t> </a:t>
            </a:r>
            <a:r>
              <a:rPr lang="en-US" sz="2700" b="1" dirty="0" err="1" smtClean="0">
                <a:solidFill>
                  <a:srgbClr val="0070C0"/>
                </a:solidFill>
              </a:rPr>
              <a:t>lica</a:t>
            </a:r>
            <a:r>
              <a:rPr lang="en-US" sz="2700" b="1" dirty="0" smtClean="0">
                <a:solidFill>
                  <a:srgbClr val="0070C0"/>
                </a:solidFill>
              </a:rPr>
              <a:t> i </a:t>
            </a:r>
            <a:r>
              <a:rPr lang="en-US" sz="2700" b="1" dirty="0" err="1" smtClean="0">
                <a:solidFill>
                  <a:srgbClr val="0070C0"/>
                </a:solidFill>
              </a:rPr>
              <a:t>vilica</a:t>
            </a:r>
            <a:r>
              <a:rPr lang="en-US" sz="2700" b="1" dirty="0" smtClean="0">
                <a:solidFill>
                  <a:srgbClr val="0070C0"/>
                </a:solidFill>
              </a:rPr>
              <a:t>  </a:t>
            </a:r>
            <a:r>
              <a:rPr lang="en-US" sz="2700" b="1" dirty="0" err="1">
                <a:solidFill>
                  <a:srgbClr val="0070C0"/>
                </a:solidFill>
              </a:rPr>
              <a:t>bez</a:t>
            </a:r>
            <a:r>
              <a:rPr lang="en-US" sz="2700" b="1" dirty="0">
                <a:solidFill>
                  <a:srgbClr val="0070C0"/>
                </a:solidFill>
              </a:rPr>
              <a:t> </a:t>
            </a:r>
            <a:endParaRPr lang="en-US" sz="2700" b="1" dirty="0" smtClean="0">
              <a:solidFill>
                <a:srgbClr val="0070C0"/>
              </a:solidFill>
            </a:endParaRPr>
          </a:p>
          <a:p>
            <a:pPr marL="109728" indent="0">
              <a:buNone/>
            </a:pPr>
            <a:r>
              <a:rPr lang="en-US" sz="2700" b="1" dirty="0" err="1" smtClean="0">
                <a:solidFill>
                  <a:srgbClr val="0070C0"/>
                </a:solidFill>
              </a:rPr>
              <a:t>augmentacije</a:t>
            </a:r>
            <a:r>
              <a:rPr lang="en-US" sz="2700" b="1" dirty="0" smtClean="0">
                <a:solidFill>
                  <a:srgbClr val="0070C0"/>
                </a:solidFill>
              </a:rPr>
              <a:t> </a:t>
            </a:r>
            <a:r>
              <a:rPr lang="en-US" sz="2700" b="1" dirty="0" err="1" smtClean="0">
                <a:solidFill>
                  <a:srgbClr val="0070C0"/>
                </a:solidFill>
              </a:rPr>
              <a:t>defekta</a:t>
            </a:r>
            <a:r>
              <a:rPr lang="en-US" sz="2700" b="1" dirty="0" smtClean="0">
                <a:solidFill>
                  <a:srgbClr val="0070C0"/>
                </a:solidFill>
              </a:rPr>
              <a:t> </a:t>
            </a:r>
            <a:r>
              <a:rPr lang="en-US" sz="2700" b="1" dirty="0" err="1" smtClean="0">
                <a:solidFill>
                  <a:srgbClr val="0070C0"/>
                </a:solidFill>
              </a:rPr>
              <a:t>maksile</a:t>
            </a:r>
            <a:r>
              <a:rPr lang="en-US" sz="2700" b="1" dirty="0" smtClean="0">
                <a:solidFill>
                  <a:srgbClr val="0070C0"/>
                </a:solidFill>
              </a:rPr>
              <a:t>. </a:t>
            </a:r>
            <a:br>
              <a:rPr lang="en-US" sz="2700" b="1" dirty="0" smtClean="0">
                <a:solidFill>
                  <a:srgbClr val="0070C0"/>
                </a:solidFill>
              </a:rPr>
            </a:br>
            <a:r>
              <a:rPr lang="en-US" sz="2700" dirty="0">
                <a:solidFill>
                  <a:srgbClr val="0070C0"/>
                </a:solidFill>
              </a:rPr>
              <a:t/>
            </a:r>
            <a:br>
              <a:rPr lang="en-US" sz="2700" dirty="0">
                <a:solidFill>
                  <a:srgbClr val="0070C0"/>
                </a:solidFill>
              </a:rPr>
            </a:br>
            <a:endParaRPr lang="en-US" sz="1200" dirty="0"/>
          </a:p>
        </p:txBody>
      </p:sp>
      <p:pic>
        <p:nvPicPr>
          <p:cNvPr id="7" name="Picture 3" descr="C:\Users\Branislav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72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Branislav\Desktop\si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037" y="18288"/>
            <a:ext cx="12096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1224"/>
            <a:ext cx="3276600" cy="11406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05200" y="6173462"/>
            <a:ext cx="32134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23-24.11.2018 Beograd</a:t>
            </a:r>
            <a:endParaRPr lang="en-US" dirty="0"/>
          </a:p>
        </p:txBody>
      </p:sp>
      <p:pic>
        <p:nvPicPr>
          <p:cNvPr id="15" name="Picture 5" descr="C:\Users\Branislav\Desktop\1111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37" y="642237"/>
            <a:ext cx="1184563" cy="4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:\Users\Branislav\Desktop\2222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650" y="642237"/>
            <a:ext cx="1134396" cy="51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96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685800" y="5105400"/>
            <a:ext cx="8229600" cy="1414272"/>
          </a:xfrm>
        </p:spPr>
        <p:txBody>
          <a:bodyPr>
            <a:normAutofit fontScale="75000" lnSpcReduction="20000"/>
          </a:bodyPr>
          <a:lstStyle/>
          <a:p>
            <a:pPr marL="109728" indent="0">
              <a:buNone/>
            </a:pPr>
            <a:r>
              <a:rPr lang="en-US" sz="2700" dirty="0">
                <a:solidFill>
                  <a:srgbClr val="0070C0"/>
                </a:solidFill>
              </a:rPr>
              <a:t/>
            </a:r>
            <a:br>
              <a:rPr lang="en-US" sz="2700" dirty="0">
                <a:solidFill>
                  <a:srgbClr val="0070C0"/>
                </a:solidFill>
              </a:rPr>
            </a:br>
            <a:r>
              <a:rPr lang="en-US" sz="2100" dirty="0" err="1" smtClean="0"/>
              <a:t>Izra</a:t>
            </a:r>
            <a:r>
              <a:rPr lang="sr-Latn-RS" sz="2100" dirty="0" smtClean="0"/>
              <a:t>đ</a:t>
            </a:r>
            <a:r>
              <a:rPr lang="en-US" sz="2100" dirty="0" err="1" smtClean="0"/>
              <a:t>ena</a:t>
            </a:r>
            <a:r>
              <a:rPr lang="en-US" sz="2100" dirty="0" smtClean="0"/>
              <a:t> </a:t>
            </a:r>
            <a:r>
              <a:rPr lang="en-US" sz="2100" dirty="0"/>
              <a:t>je </a:t>
            </a:r>
            <a:r>
              <a:rPr lang="en-US" sz="2100" dirty="0" err="1">
                <a:solidFill>
                  <a:srgbClr val="FF0000"/>
                </a:solidFill>
              </a:rPr>
              <a:t>subtotalna</a:t>
            </a:r>
            <a:r>
              <a:rPr lang="en-US" sz="2100" dirty="0"/>
              <a:t> </a:t>
            </a:r>
            <a:r>
              <a:rPr lang="en-US" sz="2100" dirty="0" smtClean="0"/>
              <a:t> </a:t>
            </a:r>
            <a:r>
              <a:rPr lang="en-US" sz="2100" dirty="0" err="1" smtClean="0"/>
              <a:t>proteza</a:t>
            </a:r>
            <a:r>
              <a:rPr lang="en-US" sz="2100" dirty="0" smtClean="0"/>
              <a:t> </a:t>
            </a:r>
            <a:r>
              <a:rPr lang="en-US" sz="2100" dirty="0" err="1" smtClean="0"/>
              <a:t>poput</a:t>
            </a:r>
            <a:r>
              <a:rPr lang="en-US" sz="2100" dirty="0" smtClean="0"/>
              <a:t> </a:t>
            </a:r>
            <a:r>
              <a:rPr lang="en-US" sz="2100" dirty="0" err="1" smtClean="0">
                <a:solidFill>
                  <a:srgbClr val="FF0000"/>
                </a:solidFill>
              </a:rPr>
              <a:t>obturator</a:t>
            </a:r>
            <a:r>
              <a:rPr lang="en-US" sz="2100" dirty="0" smtClean="0">
                <a:solidFill>
                  <a:srgbClr val="FF0000"/>
                </a:solidFill>
              </a:rPr>
              <a:t> </a:t>
            </a:r>
            <a:r>
              <a:rPr lang="en-US" sz="2100" dirty="0" err="1" smtClean="0"/>
              <a:t>proteze</a:t>
            </a:r>
            <a:r>
              <a:rPr lang="en-US" sz="2100" dirty="0" smtClean="0"/>
              <a:t> </a:t>
            </a:r>
            <a:r>
              <a:rPr lang="en-US" sz="2100" dirty="0" err="1"/>
              <a:t>koju</a:t>
            </a:r>
            <a:r>
              <a:rPr lang="en-US" sz="2100" dirty="0"/>
              <a:t> je </a:t>
            </a:r>
            <a:r>
              <a:rPr lang="en-US" sz="2100" dirty="0" err="1"/>
              <a:t>pacijent</a:t>
            </a:r>
            <a:r>
              <a:rPr lang="en-US" sz="2100" dirty="0"/>
              <a:t> </a:t>
            </a:r>
            <a:r>
              <a:rPr lang="en-US" sz="2100" dirty="0" err="1"/>
              <a:t>nosio</a:t>
            </a:r>
            <a:r>
              <a:rPr lang="en-US" sz="2100" dirty="0"/>
              <a:t> </a:t>
            </a:r>
            <a:r>
              <a:rPr lang="en-US" sz="2100" dirty="0" err="1"/>
              <a:t>preko</a:t>
            </a:r>
            <a:r>
              <a:rPr lang="en-US" sz="2100" dirty="0"/>
              <a:t> 20 </a:t>
            </a:r>
            <a:r>
              <a:rPr lang="en-US" sz="2100" dirty="0" err="1"/>
              <a:t>godina</a:t>
            </a:r>
            <a:r>
              <a:rPr lang="en-US" sz="2100" dirty="0"/>
              <a:t>. </a:t>
            </a:r>
            <a:r>
              <a:rPr lang="en-US" sz="2100" dirty="0" err="1"/>
              <a:t>Takvo</a:t>
            </a:r>
            <a:r>
              <a:rPr lang="en-US" sz="2100" dirty="0"/>
              <a:t> </a:t>
            </a:r>
            <a:r>
              <a:rPr lang="en-US" sz="2100" dirty="0" err="1"/>
              <a:t>protetsko</a:t>
            </a:r>
            <a:r>
              <a:rPr lang="en-US" sz="2100" dirty="0"/>
              <a:t>  </a:t>
            </a:r>
            <a:r>
              <a:rPr lang="en-US" sz="2100" dirty="0" smtClean="0"/>
              <a:t>re</a:t>
            </a:r>
            <a:r>
              <a:rPr lang="sr-Latn-RS" sz="2100" dirty="0" smtClean="0"/>
              <a:t>š</a:t>
            </a:r>
            <a:r>
              <a:rPr lang="en-US" sz="2100" dirty="0" err="1" smtClean="0"/>
              <a:t>enje</a:t>
            </a:r>
            <a:r>
              <a:rPr lang="en-US" sz="2100" dirty="0" smtClean="0"/>
              <a:t> </a:t>
            </a:r>
            <a:r>
              <a:rPr lang="en-US" sz="2100" dirty="0" err="1"/>
              <a:t>uzrokovalo</a:t>
            </a:r>
            <a:r>
              <a:rPr lang="en-US" sz="2100" dirty="0"/>
              <a:t> je </a:t>
            </a:r>
            <a:r>
              <a:rPr lang="en-US" sz="2100" dirty="0" err="1"/>
              <a:t>nezadovoljstvo</a:t>
            </a:r>
            <a:r>
              <a:rPr lang="en-US" sz="2100" dirty="0"/>
              <a:t> </a:t>
            </a:r>
            <a:r>
              <a:rPr lang="en-US" sz="2100" dirty="0" err="1" smtClean="0"/>
              <a:t>pacijenta</a:t>
            </a:r>
            <a:r>
              <a:rPr lang="en-US" sz="2100" dirty="0" smtClean="0"/>
              <a:t>, </a:t>
            </a:r>
            <a:r>
              <a:rPr lang="en-US" sz="2100" dirty="0" err="1"/>
              <a:t>zbog</a:t>
            </a:r>
            <a:r>
              <a:rPr lang="en-US" sz="2100" dirty="0"/>
              <a:t> </a:t>
            </a:r>
            <a:r>
              <a:rPr lang="en-US" sz="2100" dirty="0" err="1"/>
              <a:t>funkcionalnih</a:t>
            </a:r>
            <a:r>
              <a:rPr lang="en-US" sz="2100" dirty="0"/>
              <a:t> i </a:t>
            </a:r>
            <a:r>
              <a:rPr lang="en-US" sz="2100" dirty="0" err="1"/>
              <a:t>estetskih</a:t>
            </a:r>
            <a:r>
              <a:rPr lang="en-US" sz="2100" dirty="0"/>
              <a:t> </a:t>
            </a:r>
            <a:r>
              <a:rPr lang="en-US" sz="2100" dirty="0" err="1"/>
              <a:t>smetnji</a:t>
            </a:r>
            <a:r>
              <a:rPr lang="en-US" sz="2100" dirty="0" smtClean="0"/>
              <a:t>, </a:t>
            </a:r>
            <a:r>
              <a:rPr lang="en-US" sz="2100" dirty="0" err="1" smtClean="0"/>
              <a:t>kao</a:t>
            </a:r>
            <a:r>
              <a:rPr lang="en-US" sz="2100" dirty="0" smtClean="0"/>
              <a:t> </a:t>
            </a:r>
            <a:r>
              <a:rPr lang="en-US" sz="2100" dirty="0"/>
              <a:t>i </a:t>
            </a:r>
            <a:r>
              <a:rPr lang="en-US" sz="2100" dirty="0" err="1"/>
              <a:t>smetnji</a:t>
            </a:r>
            <a:r>
              <a:rPr lang="en-US" sz="2100" dirty="0"/>
              <a:t> u </a:t>
            </a:r>
            <a:r>
              <a:rPr lang="en-US" sz="2100" dirty="0" err="1"/>
              <a:t>govoru</a:t>
            </a:r>
            <a:r>
              <a:rPr lang="en-US" sz="2100" dirty="0"/>
              <a:t>.                  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>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sr-Latn-RS" sz="2000" dirty="0" smtClean="0"/>
              <a:t/>
            </a:r>
            <a:br>
              <a:rPr lang="sr-Latn-RS" sz="2000" dirty="0" smtClean="0"/>
            </a:b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71600"/>
            <a:ext cx="4114800" cy="3733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371600"/>
            <a:ext cx="4191000" cy="3733800"/>
          </a:xfrm>
          <a:prstGeom prst="rect">
            <a:avLst/>
          </a:prstGeom>
        </p:spPr>
      </p:pic>
      <p:pic>
        <p:nvPicPr>
          <p:cNvPr id="9" name="Picture 3" descr="C:\Users\Branislav\Desktop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72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Branislav\Desktop\si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0"/>
            <a:ext cx="12096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1224"/>
            <a:ext cx="3276600" cy="11406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505200" y="6173462"/>
            <a:ext cx="32134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23-24.11.2018 Beograd</a:t>
            </a:r>
            <a:endParaRPr lang="en-US" dirty="0"/>
          </a:p>
        </p:txBody>
      </p:sp>
      <p:pic>
        <p:nvPicPr>
          <p:cNvPr id="17" name="Picture 5" descr="C:\Users\Branislav\Desktop\1111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37" y="642237"/>
            <a:ext cx="1184563" cy="4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Branislav\Desktop\2222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650" y="642237"/>
            <a:ext cx="1134396" cy="51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37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39718" y="6324600"/>
            <a:ext cx="2409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23-24.11.2018 Beograd</a:t>
            </a:r>
            <a:endParaRPr lang="en-US" dirty="0"/>
          </a:p>
        </p:txBody>
      </p:sp>
      <p:pic>
        <p:nvPicPr>
          <p:cNvPr id="6" name="Picture 3" descr="C:\Users\Branislav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72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Branislav\Desktop\si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73850"/>
            <a:ext cx="12096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95" y="69025"/>
            <a:ext cx="3276600" cy="1140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76400"/>
            <a:ext cx="4267200" cy="3962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123" y="1667256"/>
            <a:ext cx="4683251" cy="3962400"/>
          </a:xfrm>
          <a:prstGeom prst="rect">
            <a:avLst/>
          </a:prstGeom>
        </p:spPr>
      </p:pic>
      <p:pic>
        <p:nvPicPr>
          <p:cNvPr id="17" name="Picture 5" descr="C:\Users\Branislav\Desktop\1111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37" y="642237"/>
            <a:ext cx="1184563" cy="4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Branislav\Desktop\2222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650" y="642237"/>
            <a:ext cx="1134396" cy="51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42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876800"/>
            <a:ext cx="8610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700" dirty="0" smtClean="0">
                <a:solidFill>
                  <a:srgbClr val="0070C0"/>
                </a:solidFill>
              </a:rPr>
              <a:t/>
            </a:r>
            <a:br>
              <a:rPr lang="en-US" sz="2700" dirty="0" smtClean="0">
                <a:solidFill>
                  <a:srgbClr val="0070C0"/>
                </a:solidFill>
              </a:rPr>
            </a:br>
            <a:r>
              <a:rPr lang="en-US" sz="2700" b="1" dirty="0" smtClean="0">
                <a:solidFill>
                  <a:schemeClr val="tx1"/>
                </a:solidFill>
              </a:rPr>
              <a:t> </a:t>
            </a:r>
            <a:r>
              <a:rPr lang="en-US" sz="2700" b="0" dirty="0" smtClean="0">
                <a:solidFill>
                  <a:schemeClr val="tx1"/>
                </a:solidFill>
                <a:effectLst/>
              </a:rPr>
              <a:t/>
            </a:r>
            <a:br>
              <a:rPr lang="en-US" sz="2700" b="0" dirty="0" smtClean="0">
                <a:solidFill>
                  <a:schemeClr val="tx1"/>
                </a:solidFill>
                <a:effectLst/>
              </a:rPr>
            </a:br>
            <a:r>
              <a:rPr lang="en-US" sz="1800" b="0" dirty="0" err="1" smtClean="0">
                <a:solidFill>
                  <a:schemeClr val="tx1"/>
                </a:solidFill>
                <a:effectLst/>
              </a:rPr>
              <a:t>Zbog</a:t>
            </a:r>
            <a:r>
              <a:rPr lang="en-US" sz="1800" b="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1800" b="0" dirty="0" err="1" smtClean="0">
                <a:solidFill>
                  <a:schemeClr val="tx1"/>
                </a:solidFill>
                <a:effectLst/>
              </a:rPr>
              <a:t>velikog</a:t>
            </a:r>
            <a:r>
              <a:rPr lang="en-US" sz="1800" b="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1800" b="0" dirty="0" err="1" smtClean="0">
                <a:solidFill>
                  <a:schemeClr val="tx1"/>
                </a:solidFill>
                <a:effectLst/>
              </a:rPr>
              <a:t>broja</a:t>
            </a:r>
            <a:r>
              <a:rPr lang="en-US" sz="1800" b="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1800" b="0" dirty="0" err="1" smtClean="0">
                <a:solidFill>
                  <a:schemeClr val="tx1"/>
                </a:solidFill>
                <a:effectLst/>
              </a:rPr>
              <a:t>intervencija</a:t>
            </a:r>
            <a:r>
              <a:rPr lang="en-US" sz="1800" b="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1800" b="0" dirty="0" err="1" smtClean="0">
                <a:solidFill>
                  <a:schemeClr val="tx1"/>
                </a:solidFill>
                <a:effectLst/>
              </a:rPr>
              <a:t>koje</a:t>
            </a:r>
            <a:r>
              <a:rPr lang="en-US" sz="1800" b="0" dirty="0" smtClean="0">
                <a:solidFill>
                  <a:schemeClr val="tx1"/>
                </a:solidFill>
                <a:effectLst/>
              </a:rPr>
              <a:t> je </a:t>
            </a:r>
            <a:r>
              <a:rPr lang="en-US" sz="1800" b="0" dirty="0" err="1" smtClean="0">
                <a:solidFill>
                  <a:schemeClr val="tx1"/>
                </a:solidFill>
                <a:effectLst/>
              </a:rPr>
              <a:t>imao</a:t>
            </a:r>
            <a:r>
              <a:rPr lang="en-US" sz="1800" b="0" dirty="0" smtClean="0">
                <a:solidFill>
                  <a:schemeClr val="tx1"/>
                </a:solidFill>
                <a:effectLst/>
              </a:rPr>
              <a:t> u </a:t>
            </a:r>
            <a:r>
              <a:rPr lang="en-US" sz="1800" b="0" dirty="0" err="1" smtClean="0">
                <a:solidFill>
                  <a:schemeClr val="tx1"/>
                </a:solidFill>
                <a:effectLst/>
              </a:rPr>
              <a:t>regiji</a:t>
            </a:r>
            <a:r>
              <a:rPr lang="en-US" sz="1800" b="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1800" b="0" dirty="0" err="1" smtClean="0">
                <a:solidFill>
                  <a:schemeClr val="tx1"/>
                </a:solidFill>
                <a:effectLst/>
              </a:rPr>
              <a:t>lica</a:t>
            </a:r>
            <a:r>
              <a:rPr lang="en-US" sz="1800" b="0" dirty="0" smtClean="0">
                <a:solidFill>
                  <a:schemeClr val="tx1"/>
                </a:solidFill>
                <a:effectLst/>
              </a:rPr>
              <a:t> i </a:t>
            </a:r>
            <a:r>
              <a:rPr lang="en-US" sz="1800" b="0" dirty="0" err="1" smtClean="0">
                <a:solidFill>
                  <a:schemeClr val="tx1"/>
                </a:solidFill>
                <a:effectLst/>
              </a:rPr>
              <a:t>vilica</a:t>
            </a:r>
            <a:r>
              <a:rPr lang="en-US" sz="1800" b="0" dirty="0" smtClean="0">
                <a:solidFill>
                  <a:schemeClr val="tx1"/>
                </a:solidFill>
                <a:effectLst/>
              </a:rPr>
              <a:t>, </a:t>
            </a:r>
            <a:r>
              <a:rPr lang="en-US" sz="1800" b="0" dirty="0" err="1" smtClean="0">
                <a:solidFill>
                  <a:schemeClr val="tx1"/>
                </a:solidFill>
                <a:effectLst/>
              </a:rPr>
              <a:t>pacijent</a:t>
            </a:r>
            <a:r>
              <a:rPr lang="en-US" sz="1800" b="0" dirty="0" smtClean="0">
                <a:solidFill>
                  <a:schemeClr val="tx1"/>
                </a:solidFill>
                <a:effectLst/>
              </a:rPr>
              <a:t> je </a:t>
            </a:r>
            <a:r>
              <a:rPr lang="en-US" sz="1800" b="0" dirty="0" err="1" smtClean="0">
                <a:solidFill>
                  <a:schemeClr val="tx1"/>
                </a:solidFill>
                <a:effectLst/>
              </a:rPr>
              <a:t>izgubio</a:t>
            </a:r>
            <a:r>
              <a:rPr lang="en-US" sz="1800" b="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1800" b="0" dirty="0" err="1" smtClean="0">
                <a:solidFill>
                  <a:srgbClr val="FF0000"/>
                </a:solidFill>
                <a:effectLst/>
              </a:rPr>
              <a:t>motivaciju</a:t>
            </a:r>
            <a:r>
              <a:rPr lang="en-US" sz="1800" b="0" dirty="0" smtClean="0">
                <a:solidFill>
                  <a:schemeClr val="tx1"/>
                </a:solidFill>
                <a:effectLst/>
              </a:rPr>
              <a:t> i </a:t>
            </a:r>
            <a:r>
              <a:rPr lang="en-US" sz="1800" b="0" dirty="0" err="1" smtClean="0">
                <a:solidFill>
                  <a:schemeClr val="tx1"/>
                </a:solidFill>
                <a:effectLst/>
              </a:rPr>
              <a:t>strpljenje</a:t>
            </a:r>
            <a:r>
              <a:rPr lang="en-US" sz="1800" b="0" dirty="0" smtClean="0">
                <a:solidFill>
                  <a:schemeClr val="tx1"/>
                </a:solidFill>
                <a:effectLst/>
              </a:rPr>
              <a:t> da se </a:t>
            </a:r>
            <a:r>
              <a:rPr lang="en-US" sz="1800" b="0" dirty="0" err="1" smtClean="0">
                <a:solidFill>
                  <a:schemeClr val="tx1"/>
                </a:solidFill>
                <a:effectLst/>
              </a:rPr>
              <a:t>izla</a:t>
            </a:r>
            <a:r>
              <a:rPr lang="sr-Latn-RS" sz="1800" b="0" dirty="0" smtClean="0">
                <a:solidFill>
                  <a:schemeClr val="tx1"/>
                </a:solidFill>
                <a:effectLst/>
              </a:rPr>
              <a:t>ž</a:t>
            </a:r>
            <a:r>
              <a:rPr lang="en-US" sz="1800" b="0" dirty="0" smtClean="0">
                <a:solidFill>
                  <a:schemeClr val="tx1"/>
                </a:solidFill>
                <a:effectLst/>
              </a:rPr>
              <a:t>e </a:t>
            </a:r>
            <a:r>
              <a:rPr lang="en-US" sz="1800" b="0" dirty="0" err="1" smtClean="0">
                <a:solidFill>
                  <a:schemeClr val="tx1"/>
                </a:solidFill>
                <a:effectLst/>
              </a:rPr>
              <a:t>dodatnim</a:t>
            </a:r>
            <a:r>
              <a:rPr lang="en-US" sz="1800" b="0" dirty="0" smtClean="0">
                <a:solidFill>
                  <a:schemeClr val="tx1"/>
                </a:solidFill>
                <a:effectLst/>
              </a:rPr>
              <a:t>  </a:t>
            </a:r>
            <a:r>
              <a:rPr lang="en-US" sz="1800" b="0" dirty="0" err="1" smtClean="0">
                <a:solidFill>
                  <a:schemeClr val="tx1"/>
                </a:solidFill>
                <a:effectLst/>
              </a:rPr>
              <a:t>materijalnim</a:t>
            </a:r>
            <a:r>
              <a:rPr lang="en-US" sz="1800" b="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1800" b="0" dirty="0" err="1" smtClean="0">
                <a:solidFill>
                  <a:schemeClr val="tx1"/>
                </a:solidFill>
                <a:effectLst/>
              </a:rPr>
              <a:t>tro</a:t>
            </a:r>
            <a:r>
              <a:rPr lang="sr-Latn-RS" sz="1800" b="0" dirty="0" smtClean="0">
                <a:solidFill>
                  <a:schemeClr val="tx1"/>
                </a:solidFill>
                <a:effectLst/>
              </a:rPr>
              <a:t>škovima i </a:t>
            </a:r>
            <a:r>
              <a:rPr lang="en-US" sz="1800" b="0" dirty="0" err="1" smtClean="0">
                <a:solidFill>
                  <a:schemeClr val="tx1"/>
                </a:solidFill>
                <a:effectLst/>
              </a:rPr>
              <a:t>velikim</a:t>
            </a:r>
            <a:r>
              <a:rPr lang="en-US" sz="1800" b="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1800" b="0" dirty="0" err="1" smtClean="0">
                <a:solidFill>
                  <a:schemeClr val="tx1"/>
                </a:solidFill>
                <a:effectLst/>
              </a:rPr>
              <a:t>hirur</a:t>
            </a:r>
            <a:r>
              <a:rPr lang="sr-Latn-RS" sz="1800" b="0" dirty="0" smtClean="0">
                <a:solidFill>
                  <a:schemeClr val="tx1"/>
                </a:solidFill>
                <a:effectLst/>
              </a:rPr>
              <a:t>š</a:t>
            </a:r>
            <a:r>
              <a:rPr lang="en-US" sz="1800" b="0" dirty="0" err="1" smtClean="0">
                <a:solidFill>
                  <a:schemeClr val="tx1"/>
                </a:solidFill>
                <a:effectLst/>
              </a:rPr>
              <a:t>kim</a:t>
            </a:r>
            <a:r>
              <a:rPr lang="en-US" sz="1800" b="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1800" b="0" dirty="0" err="1" smtClean="0">
                <a:solidFill>
                  <a:schemeClr val="tx1"/>
                </a:solidFill>
                <a:effectLst/>
              </a:rPr>
              <a:t>zahvatima</a:t>
            </a:r>
            <a:r>
              <a:rPr lang="en-US" sz="1800" b="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1800" b="0" dirty="0" err="1" smtClean="0">
                <a:solidFill>
                  <a:schemeClr val="tx1"/>
                </a:solidFill>
                <a:effectLst/>
              </a:rPr>
              <a:t>sa</a:t>
            </a:r>
            <a:r>
              <a:rPr lang="en-US" sz="1800" b="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1800" b="0" dirty="0" err="1" smtClean="0">
                <a:solidFill>
                  <a:schemeClr val="tx1"/>
                </a:solidFill>
                <a:effectLst/>
              </a:rPr>
              <a:t>neizvesnim</a:t>
            </a:r>
            <a:r>
              <a:rPr lang="en-US" sz="1800" b="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1800" b="0" dirty="0" err="1" smtClean="0">
                <a:solidFill>
                  <a:schemeClr val="tx1"/>
                </a:solidFill>
                <a:effectLst/>
              </a:rPr>
              <a:t>uspehom</a:t>
            </a:r>
            <a:r>
              <a:rPr lang="en-US" sz="1800" b="0" dirty="0" smtClean="0">
                <a:solidFill>
                  <a:schemeClr val="tx1"/>
                </a:solidFill>
                <a:effectLst/>
              </a:rPr>
              <a:t>.</a:t>
            </a:r>
            <a:r>
              <a:rPr lang="sr-Latn-RS" sz="2400" dirty="0" smtClean="0"/>
              <a:t/>
            </a:r>
            <a:br>
              <a:rPr lang="sr-Latn-RS" sz="2400" dirty="0" smtClean="0"/>
            </a:b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339718" y="6324600"/>
            <a:ext cx="2409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23-24.11.2018 Beograd</a:t>
            </a:r>
            <a:endParaRPr lang="en-US" dirty="0"/>
          </a:p>
        </p:txBody>
      </p:sp>
      <p:pic>
        <p:nvPicPr>
          <p:cNvPr id="6" name="Picture 3" descr="C:\Users\Branislav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72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Branislav\Desktop\si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73850"/>
            <a:ext cx="12096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066800"/>
            <a:ext cx="6172200" cy="411480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95" y="69025"/>
            <a:ext cx="3276600" cy="1140650"/>
          </a:xfrm>
          <a:prstGeom prst="rect">
            <a:avLst/>
          </a:prstGeom>
        </p:spPr>
      </p:pic>
      <p:pic>
        <p:nvPicPr>
          <p:cNvPr id="13" name="Picture 5" descr="C:\Users\Branislav\Desktop\1111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189" y="365094"/>
            <a:ext cx="1184563" cy="4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Branislav\Desktop\2222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602" y="365094"/>
            <a:ext cx="1134396" cy="51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63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90600"/>
            <a:ext cx="8991600" cy="3657600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3000" dirty="0" smtClean="0">
                <a:solidFill>
                  <a:srgbClr val="FF0000"/>
                </a:solidFill>
              </a:rPr>
              <a:t>CILJ RADA : </a:t>
            </a:r>
            <a:r>
              <a:rPr lang="en-US" sz="3000" dirty="0" err="1" smtClean="0">
                <a:solidFill>
                  <a:srgbClr val="0070C0"/>
                </a:solidFill>
              </a:rPr>
              <a:t>Prikazati</a:t>
            </a:r>
            <a:r>
              <a:rPr lang="en-US" sz="3000" dirty="0" smtClean="0">
                <a:solidFill>
                  <a:srgbClr val="0070C0"/>
                </a:solidFill>
              </a:rPr>
              <a:t> </a:t>
            </a:r>
            <a:r>
              <a:rPr lang="sr-Latn-RS" sz="3000" dirty="0" smtClean="0">
                <a:solidFill>
                  <a:srgbClr val="0070C0"/>
                </a:solidFill>
              </a:rPr>
              <a:t>n</a:t>
            </a:r>
            <a:r>
              <a:rPr lang="en-US" sz="3000" dirty="0">
                <a:solidFill>
                  <a:srgbClr val="0070C0"/>
                </a:solidFill>
              </a:rPr>
              <a:t>a</a:t>
            </a:r>
            <a:r>
              <a:rPr lang="sr-Latn-RS" sz="3000" dirty="0" smtClean="0">
                <a:solidFill>
                  <a:srgbClr val="0070C0"/>
                </a:solidFill>
              </a:rPr>
              <a:t>čin </a:t>
            </a:r>
            <a:r>
              <a:rPr lang="en-US" sz="3000" dirty="0" err="1" smtClean="0">
                <a:solidFill>
                  <a:srgbClr val="0070C0"/>
                </a:solidFill>
              </a:rPr>
              <a:t>na</a:t>
            </a:r>
            <a:r>
              <a:rPr lang="sr-Latn-RS" sz="3000" dirty="0" smtClean="0">
                <a:solidFill>
                  <a:srgbClr val="0070C0"/>
                </a:solidFill>
              </a:rPr>
              <a:t>šeg pristupa rešavanju defekta frontalne re</a:t>
            </a:r>
            <a:r>
              <a:rPr lang="en-US" sz="3000" dirty="0" smtClean="0">
                <a:solidFill>
                  <a:srgbClr val="0070C0"/>
                </a:solidFill>
              </a:rPr>
              <a:t>g</a:t>
            </a:r>
            <a:r>
              <a:rPr lang="sr-Latn-RS" sz="3000" dirty="0" smtClean="0">
                <a:solidFill>
                  <a:srgbClr val="0070C0"/>
                </a:solidFill>
              </a:rPr>
              <a:t>ije maksile od 1</a:t>
            </a:r>
            <a:r>
              <a:rPr lang="en-US" sz="3000" dirty="0" smtClean="0">
                <a:solidFill>
                  <a:srgbClr val="0070C0"/>
                </a:solidFill>
              </a:rPr>
              <a:t>3</a:t>
            </a:r>
            <a:r>
              <a:rPr lang="sr-Latn-RS" sz="3000" dirty="0" smtClean="0">
                <a:solidFill>
                  <a:srgbClr val="0070C0"/>
                </a:solidFill>
              </a:rPr>
              <a:t> do 2</a:t>
            </a:r>
            <a:r>
              <a:rPr lang="en-US" sz="3000" smtClean="0">
                <a:solidFill>
                  <a:srgbClr val="0070C0"/>
                </a:solidFill>
              </a:rPr>
              <a:t>4</a:t>
            </a:r>
            <a:r>
              <a:rPr lang="sr-Latn-RS" sz="3000" smtClean="0">
                <a:solidFill>
                  <a:srgbClr val="0070C0"/>
                </a:solidFill>
              </a:rPr>
              <a:t> </a:t>
            </a:r>
            <a:r>
              <a:rPr lang="sr-Latn-RS" sz="3000" dirty="0" smtClean="0">
                <a:solidFill>
                  <a:srgbClr val="0070C0"/>
                </a:solidFill>
              </a:rPr>
              <a:t>fiks</a:t>
            </a:r>
            <a:r>
              <a:rPr lang="en-US" sz="3000" dirty="0" smtClean="0">
                <a:solidFill>
                  <a:srgbClr val="0070C0"/>
                </a:solidFill>
              </a:rPr>
              <a:t>n</a:t>
            </a:r>
            <a:r>
              <a:rPr lang="sr-Latn-RS" sz="3000" dirty="0" smtClean="0">
                <a:solidFill>
                  <a:srgbClr val="0070C0"/>
                </a:solidFill>
              </a:rPr>
              <a:t>im protetskim radom na implantatima.</a:t>
            </a:r>
            <a:endParaRPr lang="en-US" sz="3000" dirty="0">
              <a:solidFill>
                <a:srgbClr val="0070C0"/>
              </a:solidFill>
            </a:endParaRPr>
          </a:p>
        </p:txBody>
      </p:sp>
      <p:pic>
        <p:nvPicPr>
          <p:cNvPr id="6" name="Picture 3" descr="C:\Users\Branislav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0"/>
            <a:ext cx="122872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Branislav\Desktop\si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565" y="0"/>
            <a:ext cx="12096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29000" y="62484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23-24.11.2018 </a:t>
            </a:r>
            <a:r>
              <a:rPr lang="en-US" b="1" dirty="0" smtClean="0"/>
              <a:t> Beograd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95" y="69025"/>
            <a:ext cx="3276600" cy="1140650"/>
          </a:xfrm>
          <a:prstGeom prst="rect">
            <a:avLst/>
          </a:prstGeom>
        </p:spPr>
      </p:pic>
      <p:pic>
        <p:nvPicPr>
          <p:cNvPr id="11" name="Picture 5" descr="C:\Users\Branislav\Desktop\1111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37" y="642237"/>
            <a:ext cx="1184563" cy="4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Branislav\Desktop\2222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650" y="642237"/>
            <a:ext cx="1134396" cy="51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22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10653</TotalTime>
  <Words>207</Words>
  <Application>Microsoft Office PowerPoint</Application>
  <PresentationFormat>On-screen Show (4:3)</PresentationFormat>
  <Paragraphs>50</Paragraphs>
  <Slides>29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Concourse</vt:lpstr>
      <vt:lpstr>                          15. Simpozijum oralnih hirurga i oralnih implantologa Srbije  </vt:lpstr>
      <vt:lpstr>VELIKI DEFEKTI viličnih kostiju predstavljaju  problem za uspesnu protetsku rehabilitaciju.   </vt:lpstr>
      <vt:lpstr>PowerPoint Presentation</vt:lpstr>
      <vt:lpstr>UZROK  defekta  kod našeg pacijenta, je RATNA TRAUMA izazvana Dum-Dum metkom, tokom rata u BiH, maj `93. godine.     </vt:lpstr>
      <vt:lpstr>PowerPoint Presentation</vt:lpstr>
      <vt:lpstr>PowerPoint Presentation</vt:lpstr>
      <vt:lpstr>PowerPoint Presentation</vt:lpstr>
      <vt:lpstr>   Zbog velikog broja intervencija koje je imao u regiji lica i vilica, pacijent je izgubio motivaciju i strpljenje da se izlaže dodatnim  materijalnim troškovima i velikim hirurškim zahvatima sa neizvesnim uspehom. </vt:lpstr>
      <vt:lpstr>   CILJ RADA : Prikazati način našeg pristupa rešavanju defekta frontalne regije maksile od 13 do 24 fiksnim protetskim radom na implantatima.</vt:lpstr>
      <vt:lpstr>         Ugradjeno je ukupno 8 implantata </vt:lpstr>
      <vt:lpstr>3 meseca nakon ugradnje-nema vidljivih promena na kostanom tkivu u odnosu na prethodni snimak radjen neposredno nakon ugradnje implantata</vt:lpstr>
      <vt:lpstr>Tri meseca nakon ugradnje implantata, neposredno pred početak adaptacije abatmenata</vt:lpstr>
      <vt:lpstr>Otisak za individualnu kašiku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ZAKLJUČAK: Implantna terapija i kod velikih defekata može dati dobre rezultate ako se dobro i pravilno isplanira i proceni.Ovakvo protetsko zbrinjavanje pacijenata, zahteva veliko implantološko i protetsko iskustvo. Pacijent je punih 20 godina želeo da se oslobodi proteze, koja mu je zadavala velike probleme. Postigli  smo zadovoljavajuće estetsko, funkcionalno i fonetsko rešenje. Pacijentu  se vratilo samopouzdanje i uključio se u sve zivotne tokove.  </vt:lpstr>
      <vt:lpstr>PowerPoint Presentation</vt:lpstr>
      <vt:lpstr>    H V A L A  N A   P A Ž NJ I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15. Simpozijum oralnih hirurga i oralnih implantologa Srbije   Prim. Dr Branislav Stojanovć</dc:title>
  <dc:creator>Branislav</dc:creator>
  <cp:lastModifiedBy>Branislav</cp:lastModifiedBy>
  <cp:revision>54</cp:revision>
  <dcterms:created xsi:type="dcterms:W3CDTF">2018-11-13T16:11:59Z</dcterms:created>
  <dcterms:modified xsi:type="dcterms:W3CDTF">2019-01-19T16:55:02Z</dcterms:modified>
</cp:coreProperties>
</file>